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9" r:id="rId3"/>
    <p:sldId id="260" r:id="rId4"/>
    <p:sldId id="292" r:id="rId5"/>
    <p:sldId id="340" r:id="rId6"/>
    <p:sldId id="336" r:id="rId7"/>
    <p:sldId id="338" r:id="rId8"/>
    <p:sldId id="270" r:id="rId9"/>
    <p:sldId id="339" r:id="rId10"/>
    <p:sldId id="285" r:id="rId11"/>
    <p:sldId id="295" r:id="rId12"/>
    <p:sldId id="296" r:id="rId13"/>
    <p:sldId id="299" r:id="rId14"/>
    <p:sldId id="298" r:id="rId15"/>
    <p:sldId id="291"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49"/>
        </a:fontRef>
        <a:srgbClr val="00004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FF"/>
          </a:solidFill>
        </a:fill>
      </a:tcStyle>
    </a:wholeTbl>
    <a:band2H>
      <a:tcTxStyle/>
      <a:tcStyle>
        <a:tcBdr/>
        <a:fill>
          <a:solidFill>
            <a:srgbClr val="E6EB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aj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Col>
    <a:lastRow>
      <a:tcTxStyle b="off" i="off">
        <a:fontRef idx="maj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lastRow>
    <a:firstRow>
      <a:tcTxStyle b="off" i="off">
        <a:fontRef idx="maj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Row>
  </a:tblStyle>
  <a:tblStyle styleId="{CF821DB8-F4EB-4A41-A1BA-3FCAFE7338EE}" styleName="">
    <a:tblBg/>
    <a:wholeTbl>
      <a:tcTxStyle b="off" i="off">
        <a:fontRef idx="major">
          <a:srgbClr val="000049"/>
        </a:fontRef>
        <a:srgbClr val="00004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FF"/>
          </a:solidFill>
        </a:fill>
      </a:tcStyle>
    </a:wholeTbl>
    <a:band2H>
      <a:tcTxStyle/>
      <a:tcStyle>
        <a:tcBdr/>
        <a:fill>
          <a:solidFill>
            <a:srgbClr val="E6EB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33BA23B1-9221-436E-865A-0063620EA4FD}" styleName="">
    <a:tblBg/>
    <a:wholeTbl>
      <a:tcTxStyle b="off" i="off">
        <a:fontRef idx="major">
          <a:srgbClr val="000049"/>
        </a:fontRef>
        <a:srgbClr val="00004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F5DE"/>
          </a:solidFill>
        </a:fill>
      </a:tcStyle>
    </a:wholeTbl>
    <a:band2H>
      <a:tcTxStyle/>
      <a:tcStyle>
        <a:tcBdr/>
        <a:fill>
          <a:solidFill>
            <a:srgbClr val="E8FA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ajor">
          <a:srgbClr val="000049"/>
        </a:fontRef>
        <a:srgbClr val="00004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5CA"/>
          </a:solidFill>
        </a:fill>
      </a:tcStyle>
    </a:wholeTbl>
    <a:band2H>
      <a:tcTxStyle/>
      <a:tcStyle>
        <a:tcBdr/>
        <a:fill>
          <a:solidFill>
            <a:srgbClr val="FFF2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8"/>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xfrm>
            <a:off x="1143000" y="685800"/>
            <a:ext cx="4572000" cy="3429000"/>
          </a:xfrm>
          <a:prstGeom prst="rect">
            <a:avLst/>
          </a:prstGeom>
        </p:spPr>
        <p:txBody>
          <a:bodyPr/>
          <a:lstStyle/>
          <a:p>
            <a:endParaRPr/>
          </a:p>
        </p:txBody>
      </p:sp>
      <p:sp>
        <p:nvSpPr>
          <p:cNvPr id="160" name="Shape 16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9810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24" name="Titeltekst"/>
          <p:cNvSpPr txBox="1">
            <a:spLocks noGrp="1"/>
          </p:cNvSpPr>
          <p:nvPr>
            <p:ph type="title"/>
          </p:nvPr>
        </p:nvSpPr>
        <p:spPr>
          <a:prstGeom prst="rect">
            <a:avLst/>
          </a:prstGeom>
        </p:spPr>
        <p:txBody>
          <a:bodyPr/>
          <a:lstStyle/>
          <a:p>
            <a:r>
              <a:t>Titeltekst</a:t>
            </a:r>
          </a:p>
        </p:txBody>
      </p:sp>
      <p:sp>
        <p:nvSpPr>
          <p:cNvPr id="25" name="Hoofdtekst - niveau één…"/>
          <p:cNvSpPr txBox="1">
            <a:spLocks noGrp="1"/>
          </p:cNvSpPr>
          <p:nvPr>
            <p:ph type="body" idx="1"/>
          </p:nvPr>
        </p:nvSpPr>
        <p:spPr>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6"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33" name="Titeltekst"/>
          <p:cNvSpPr txBox="1">
            <a:spLocks noGrp="1"/>
          </p:cNvSpPr>
          <p:nvPr>
            <p:ph type="title"/>
          </p:nvPr>
        </p:nvSpPr>
        <p:spPr>
          <a:prstGeom prst="rect">
            <a:avLst/>
          </a:prstGeom>
        </p:spPr>
        <p:txBody>
          <a:bodyPr/>
          <a:lstStyle/>
          <a:p>
            <a:r>
              <a:t>Titeltekst</a:t>
            </a:r>
          </a:p>
        </p:txBody>
      </p:sp>
      <p:sp>
        <p:nvSpPr>
          <p:cNvPr id="34" name="Hoofdtekst - niveau één…"/>
          <p:cNvSpPr txBox="1">
            <a:spLocks noGrp="1"/>
          </p:cNvSpPr>
          <p:nvPr>
            <p:ph type="body" sz="half" idx="1"/>
          </p:nvPr>
        </p:nvSpPr>
        <p:spPr>
          <a:xfrm>
            <a:off x="838200" y="1825625"/>
            <a:ext cx="5181600" cy="4351338"/>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5" name="Google Shape;31;p4"/>
          <p:cNvSpPr txBox="1">
            <a:spLocks noGrp="1"/>
          </p:cNvSpPr>
          <p:nvPr>
            <p:ph type="body" sz="half" idx="21"/>
          </p:nvPr>
        </p:nvSpPr>
        <p:spPr>
          <a:xfrm>
            <a:off x="6172200" y="1825625"/>
            <a:ext cx="5181600" cy="4351338"/>
          </a:xfrm>
          <a:prstGeom prst="rect">
            <a:avLst/>
          </a:prstGeom>
        </p:spPr>
        <p:txBody>
          <a:bodyPr/>
          <a:lstStyle/>
          <a:p>
            <a:pPr indent="-342900"/>
            <a:endParaRPr/>
          </a:p>
        </p:txBody>
      </p:sp>
      <p:sp>
        <p:nvSpPr>
          <p:cNvPr id="36"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OBJECT_WITH_CAPTION_TEXT">
    <p:bg>
      <p:bgPr>
        <a:solidFill>
          <a:srgbClr val="F2F1F6"/>
        </a:solidFill>
        <a:effectLst/>
      </p:bgPr>
    </p:bg>
    <p:spTree>
      <p:nvGrpSpPr>
        <p:cNvPr id="1" name=""/>
        <p:cNvGrpSpPr/>
        <p:nvPr/>
      </p:nvGrpSpPr>
      <p:grpSpPr>
        <a:xfrm>
          <a:off x="0" y="0"/>
          <a:ext cx="0" cy="0"/>
          <a:chOff x="0" y="0"/>
          <a:chExt cx="0" cy="0"/>
        </a:xfrm>
      </p:grpSpPr>
      <p:sp>
        <p:nvSpPr>
          <p:cNvPr id="43" name="Titeltekst"/>
          <p:cNvSpPr txBox="1">
            <a:spLocks noGrp="1"/>
          </p:cNvSpPr>
          <p:nvPr>
            <p:ph type="title"/>
          </p:nvPr>
        </p:nvSpPr>
        <p:spPr>
          <a:xfrm>
            <a:off x="839787" y="987425"/>
            <a:ext cx="3932239" cy="1600200"/>
          </a:xfrm>
          <a:prstGeom prst="rect">
            <a:avLst/>
          </a:prstGeom>
        </p:spPr>
        <p:txBody>
          <a:bodyPr anchor="b"/>
          <a:lstStyle/>
          <a:p>
            <a:r>
              <a:t>Titeltekst</a:t>
            </a:r>
          </a:p>
        </p:txBody>
      </p:sp>
      <p:sp>
        <p:nvSpPr>
          <p:cNvPr id="44" name="Hoofdtekst - niveau één…"/>
          <p:cNvSpPr txBox="1">
            <a:spLocks noGrp="1"/>
          </p:cNvSpPr>
          <p:nvPr>
            <p:ph type="body" sz="half" idx="1"/>
          </p:nvPr>
        </p:nvSpPr>
        <p:spPr>
          <a:xfrm>
            <a:off x="5183187" y="987425"/>
            <a:ext cx="6172201" cy="4873625"/>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5" name="Google Shape;37;p5"/>
          <p:cNvSpPr txBox="1">
            <a:spLocks noGrp="1"/>
          </p:cNvSpPr>
          <p:nvPr>
            <p:ph type="body" sz="quarter" idx="21"/>
          </p:nvPr>
        </p:nvSpPr>
        <p:spPr>
          <a:xfrm>
            <a:off x="839787" y="2963741"/>
            <a:ext cx="3932238" cy="2905248"/>
          </a:xfrm>
          <a:prstGeom prst="rect">
            <a:avLst/>
          </a:prstGeom>
        </p:spPr>
        <p:txBody>
          <a:bodyPr/>
          <a:lstStyle/>
          <a:p>
            <a:pPr marL="228600" indent="0">
              <a:buClrTx/>
              <a:buSzTx/>
              <a:buFontTx/>
              <a:buNone/>
            </a:pPr>
            <a:endParaRPr/>
          </a:p>
        </p:txBody>
      </p:sp>
      <p:sp>
        <p:nvSpPr>
          <p:cNvPr id="46" name="Dianumm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7" name="Google Shape;39;p5" descr="Google Shape;39;p5"/>
          <p:cNvPicPr>
            <a:picLocks noChangeAspect="1"/>
          </p:cNvPicPr>
          <p:nvPr/>
        </p:nvPicPr>
        <p:blipFill>
          <a:blip r:embed="rId2"/>
          <a:srcRect r="65595"/>
          <a:stretch>
            <a:fillRect/>
          </a:stretch>
        </p:blipFill>
        <p:spPr>
          <a:xfrm rot="10800000" flipH="1">
            <a:off x="10814092" y="4006903"/>
            <a:ext cx="1377909" cy="2845678"/>
          </a:xfrm>
          <a:prstGeom prst="rect">
            <a:avLst/>
          </a:prstGeom>
          <a:ln w="12700">
            <a:miter lim="400000"/>
          </a:ln>
        </p:spPr>
      </p:pic>
      <p:pic>
        <p:nvPicPr>
          <p:cNvPr id="48" name="Google Shape;40;p5" descr="Google Shape;40;p5"/>
          <p:cNvPicPr>
            <a:picLocks noChangeAspect="1"/>
          </p:cNvPicPr>
          <p:nvPr/>
        </p:nvPicPr>
        <p:blipFill>
          <a:blip r:embed="rId3"/>
          <a:stretch>
            <a:fillRect/>
          </a:stretch>
        </p:blipFill>
        <p:spPr>
          <a:xfrm>
            <a:off x="950622" y="2567354"/>
            <a:ext cx="1567419" cy="208329"/>
          </a:xfrm>
          <a:prstGeom prst="rect">
            <a:avLst/>
          </a:prstGeom>
          <a:ln w="12700">
            <a:miter lim="400000"/>
          </a:ln>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_OBJECTS_WITH_TEXT">
    <p:spTree>
      <p:nvGrpSpPr>
        <p:cNvPr id="1" name=""/>
        <p:cNvGrpSpPr/>
        <p:nvPr/>
      </p:nvGrpSpPr>
      <p:grpSpPr>
        <a:xfrm>
          <a:off x="0" y="0"/>
          <a:ext cx="0" cy="0"/>
          <a:chOff x="0" y="0"/>
          <a:chExt cx="0" cy="0"/>
        </a:xfrm>
      </p:grpSpPr>
      <p:pic>
        <p:nvPicPr>
          <p:cNvPr id="78" name="Google Shape;10;p1" descr="Google Shape;10;p1"/>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79" name="Google Shape;15;p1" descr="Google Shape;15;p1"/>
          <p:cNvPicPr>
            <a:picLocks noChangeAspect="1"/>
          </p:cNvPicPr>
          <p:nvPr/>
        </p:nvPicPr>
        <p:blipFill>
          <a:blip r:embed="rId3"/>
          <a:stretch>
            <a:fillRect/>
          </a:stretch>
        </p:blipFill>
        <p:spPr>
          <a:xfrm>
            <a:off x="950622" y="1476359"/>
            <a:ext cx="1567419" cy="208329"/>
          </a:xfrm>
          <a:prstGeom prst="rect">
            <a:avLst/>
          </a:prstGeom>
          <a:ln w="12700">
            <a:miter lim="400000"/>
          </a:ln>
        </p:spPr>
      </p:pic>
      <p:sp>
        <p:nvSpPr>
          <p:cNvPr id="80" name="Titeltekst"/>
          <p:cNvSpPr txBox="1">
            <a:spLocks noGrp="1"/>
          </p:cNvSpPr>
          <p:nvPr>
            <p:ph type="title"/>
          </p:nvPr>
        </p:nvSpPr>
        <p:spPr>
          <a:xfrm>
            <a:off x="839787" y="365125"/>
            <a:ext cx="10515601" cy="1325563"/>
          </a:xfrm>
          <a:prstGeom prst="rect">
            <a:avLst/>
          </a:prstGeom>
        </p:spPr>
        <p:txBody>
          <a:bodyPr/>
          <a:lstStyle/>
          <a:p>
            <a:r>
              <a:t>Titeltekst</a:t>
            </a:r>
          </a:p>
        </p:txBody>
      </p:sp>
      <p:sp>
        <p:nvSpPr>
          <p:cNvPr id="81" name="Hoofdtekst - niveau één…"/>
          <p:cNvSpPr txBox="1">
            <a:spLocks noGrp="1"/>
          </p:cNvSpPr>
          <p:nvPr>
            <p:ph type="body" sz="quarter" idx="1"/>
          </p:nvPr>
        </p:nvSpPr>
        <p:spPr>
          <a:xfrm>
            <a:off x="839787" y="1681163"/>
            <a:ext cx="5157789" cy="823913"/>
          </a:xfrm>
          <a:prstGeom prst="rect">
            <a:avLst/>
          </a:prstGeom>
        </p:spPr>
        <p:txBody>
          <a:bodyPr anchor="b"/>
          <a:lstStyle>
            <a:lvl1pPr marL="228600" indent="0">
              <a:buClrTx/>
              <a:buSzTx/>
              <a:buFontTx/>
              <a:buNone/>
              <a:defRPr b="1"/>
            </a:lvl1pPr>
            <a:lvl2pPr marL="228600" indent="457200">
              <a:buClrTx/>
              <a:buSzTx/>
              <a:buFontTx/>
              <a:buNone/>
              <a:defRPr b="1"/>
            </a:lvl2pPr>
            <a:lvl3pPr marL="228600" indent="914400">
              <a:buClrTx/>
              <a:buSzTx/>
              <a:buFontTx/>
              <a:buNone/>
              <a:defRPr b="1"/>
            </a:lvl3pPr>
            <a:lvl4pPr marL="228600" indent="1371600">
              <a:buClrTx/>
              <a:buSzTx/>
              <a:buFontTx/>
              <a:buNone/>
              <a:defRPr b="1"/>
            </a:lvl4pPr>
            <a:lvl5pPr marL="228600" indent="1828800">
              <a:buClrTx/>
              <a:buSzTx/>
              <a:buFontTx/>
              <a:buNone/>
              <a:defRPr b="1"/>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82" name="Google Shape;54;p7"/>
          <p:cNvSpPr txBox="1">
            <a:spLocks noGrp="1"/>
          </p:cNvSpPr>
          <p:nvPr>
            <p:ph type="body" sz="half" idx="21"/>
          </p:nvPr>
        </p:nvSpPr>
        <p:spPr>
          <a:xfrm>
            <a:off x="839787" y="2505075"/>
            <a:ext cx="5157788" cy="3684588"/>
          </a:xfrm>
          <a:prstGeom prst="rect">
            <a:avLst/>
          </a:prstGeom>
        </p:spPr>
        <p:txBody>
          <a:bodyPr/>
          <a:lstStyle/>
          <a:p>
            <a:pPr indent="-342900"/>
            <a:endParaRPr/>
          </a:p>
        </p:txBody>
      </p:sp>
      <p:sp>
        <p:nvSpPr>
          <p:cNvPr id="83" name="Google Shape;55;p7"/>
          <p:cNvSpPr txBox="1">
            <a:spLocks noGrp="1"/>
          </p:cNvSpPr>
          <p:nvPr>
            <p:ph type="body" sz="quarter" idx="22"/>
          </p:nvPr>
        </p:nvSpPr>
        <p:spPr>
          <a:xfrm>
            <a:off x="6172200" y="1681163"/>
            <a:ext cx="5183188" cy="823913"/>
          </a:xfrm>
          <a:prstGeom prst="rect">
            <a:avLst/>
          </a:prstGeom>
        </p:spPr>
        <p:txBody>
          <a:bodyPr anchor="b"/>
          <a:lstStyle/>
          <a:p>
            <a:pPr marL="228600" indent="0">
              <a:buClrTx/>
              <a:buSzTx/>
              <a:buFontTx/>
              <a:buNone/>
              <a:defRPr b="1"/>
            </a:pPr>
            <a:endParaRPr/>
          </a:p>
        </p:txBody>
      </p:sp>
      <p:sp>
        <p:nvSpPr>
          <p:cNvPr id="84" name="Google Shape;56;p7"/>
          <p:cNvSpPr txBox="1">
            <a:spLocks noGrp="1"/>
          </p:cNvSpPr>
          <p:nvPr>
            <p:ph type="body" sz="half" idx="23"/>
          </p:nvPr>
        </p:nvSpPr>
        <p:spPr>
          <a:xfrm>
            <a:off x="6172200" y="2505075"/>
            <a:ext cx="5183188" cy="3684588"/>
          </a:xfrm>
          <a:prstGeom prst="rect">
            <a:avLst/>
          </a:prstGeom>
        </p:spPr>
        <p:txBody>
          <a:bodyPr/>
          <a:lstStyle/>
          <a:p>
            <a:pPr indent="-342900"/>
            <a:endParaRPr/>
          </a:p>
        </p:txBody>
      </p:sp>
      <p:sp>
        <p:nvSpPr>
          <p:cNvPr id="85"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_ONLY">
    <p:spTree>
      <p:nvGrpSpPr>
        <p:cNvPr id="1" name=""/>
        <p:cNvGrpSpPr/>
        <p:nvPr/>
      </p:nvGrpSpPr>
      <p:grpSpPr>
        <a:xfrm>
          <a:off x="0" y="0"/>
          <a:ext cx="0" cy="0"/>
          <a:chOff x="0" y="0"/>
          <a:chExt cx="0" cy="0"/>
        </a:xfrm>
      </p:grpSpPr>
      <p:pic>
        <p:nvPicPr>
          <p:cNvPr id="92" name="Google Shape;10;p1" descr="Google Shape;10;p1"/>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93" name="Google Shape;15;p1" descr="Google Shape;15;p1"/>
          <p:cNvPicPr>
            <a:picLocks noChangeAspect="1"/>
          </p:cNvPicPr>
          <p:nvPr/>
        </p:nvPicPr>
        <p:blipFill>
          <a:blip r:embed="rId3"/>
          <a:stretch>
            <a:fillRect/>
          </a:stretch>
        </p:blipFill>
        <p:spPr>
          <a:xfrm>
            <a:off x="950622" y="1476359"/>
            <a:ext cx="1567419" cy="208329"/>
          </a:xfrm>
          <a:prstGeom prst="rect">
            <a:avLst/>
          </a:prstGeom>
          <a:ln w="12700">
            <a:miter lim="400000"/>
          </a:ln>
        </p:spPr>
      </p:pic>
      <p:sp>
        <p:nvSpPr>
          <p:cNvPr id="94" name="Titeltekst"/>
          <p:cNvSpPr txBox="1">
            <a:spLocks noGrp="1"/>
          </p:cNvSpPr>
          <p:nvPr>
            <p:ph type="title"/>
          </p:nvPr>
        </p:nvSpPr>
        <p:spPr>
          <a:prstGeom prst="rect">
            <a:avLst/>
          </a:prstGeom>
        </p:spPr>
        <p:txBody>
          <a:bodyPr/>
          <a:lstStyle/>
          <a:p>
            <a:r>
              <a:t>Titeltekst</a:t>
            </a:r>
          </a:p>
        </p:txBody>
      </p:sp>
      <p:sp>
        <p:nvSpPr>
          <p:cNvPr id="95"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VERTICAL_TEXT">
    <p:spTree>
      <p:nvGrpSpPr>
        <p:cNvPr id="1" name=""/>
        <p:cNvGrpSpPr/>
        <p:nvPr/>
      </p:nvGrpSpPr>
      <p:grpSpPr>
        <a:xfrm>
          <a:off x="0" y="0"/>
          <a:ext cx="0" cy="0"/>
          <a:chOff x="0" y="0"/>
          <a:chExt cx="0" cy="0"/>
        </a:xfrm>
      </p:grpSpPr>
      <p:pic>
        <p:nvPicPr>
          <p:cNvPr id="111" name="Google Shape;10;p1" descr="Google Shape;10;p1"/>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12" name="Google Shape;15;p1" descr="Google Shape;15;p1"/>
          <p:cNvPicPr>
            <a:picLocks noChangeAspect="1"/>
          </p:cNvPicPr>
          <p:nvPr/>
        </p:nvPicPr>
        <p:blipFill>
          <a:blip r:embed="rId3"/>
          <a:stretch>
            <a:fillRect/>
          </a:stretch>
        </p:blipFill>
        <p:spPr>
          <a:xfrm>
            <a:off x="950622" y="1476359"/>
            <a:ext cx="1567419" cy="208329"/>
          </a:xfrm>
          <a:prstGeom prst="rect">
            <a:avLst/>
          </a:prstGeom>
          <a:ln w="12700">
            <a:miter lim="400000"/>
          </a:ln>
        </p:spPr>
      </p:pic>
      <p:sp>
        <p:nvSpPr>
          <p:cNvPr id="113" name="Titeltekst"/>
          <p:cNvSpPr txBox="1">
            <a:spLocks noGrp="1"/>
          </p:cNvSpPr>
          <p:nvPr>
            <p:ph type="title"/>
          </p:nvPr>
        </p:nvSpPr>
        <p:spPr>
          <a:prstGeom prst="rect">
            <a:avLst/>
          </a:prstGeom>
        </p:spPr>
        <p:txBody>
          <a:bodyPr/>
          <a:lstStyle/>
          <a:p>
            <a:r>
              <a:t>Titeltekst</a:t>
            </a:r>
          </a:p>
        </p:txBody>
      </p:sp>
      <p:sp>
        <p:nvSpPr>
          <p:cNvPr id="114" name="Hoofdtekst - niveau één…"/>
          <p:cNvSpPr txBox="1">
            <a:spLocks noGrp="1"/>
          </p:cNvSpPr>
          <p:nvPr>
            <p:ph type="body" idx="1"/>
          </p:nvPr>
        </p:nvSpPr>
        <p:spPr>
          <a:xfrm rot="5400000">
            <a:off x="3920330" y="-1256506"/>
            <a:ext cx="4351339" cy="10515601"/>
          </a:xfrm>
          <a:prstGeom prst="rect">
            <a:avLst/>
          </a:prstGeom>
        </p:spPr>
        <p:txBody>
          <a:bodyPr/>
          <a:lstStyle>
            <a:lvl1pPr indent="-342900"/>
            <a:lvl2pPr marL="982980" indent="-411480"/>
            <a:lvl4pPr marL="2000250" indent="-514350"/>
            <a:lvl5pPr marL="2457450" indent="-514350"/>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15"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51" name="Titeltekst"/>
          <p:cNvSpPr txBox="1">
            <a:spLocks noGrp="1"/>
          </p:cNvSpPr>
          <p:nvPr>
            <p:ph type="title"/>
          </p:nvPr>
        </p:nvSpPr>
        <p:spPr>
          <a:xfrm>
            <a:off x="2654594" y="2404534"/>
            <a:ext cx="5826721" cy="1646304"/>
          </a:xfrm>
          <a:prstGeom prst="rect">
            <a:avLst/>
          </a:prstGeom>
        </p:spPr>
        <p:txBody>
          <a:bodyPr lIns="45718" tIns="45718" rIns="45718" bIns="45718" anchor="b"/>
          <a:lstStyle>
            <a:lvl1pPr algn="r" defTabSz="457200">
              <a:lnSpc>
                <a:spcPct val="100000"/>
              </a:lnSpc>
              <a:defRPr sz="5400">
                <a:solidFill>
                  <a:srgbClr val="90C226"/>
                </a:solidFill>
                <a:latin typeface="Trebuchet MS"/>
                <a:ea typeface="Trebuchet MS"/>
                <a:cs typeface="Trebuchet MS"/>
                <a:sym typeface="Trebuchet MS"/>
              </a:defRPr>
            </a:lvl1pPr>
          </a:lstStyle>
          <a:p>
            <a:r>
              <a:t>Titeltekst</a:t>
            </a:r>
          </a:p>
        </p:txBody>
      </p:sp>
      <p:sp>
        <p:nvSpPr>
          <p:cNvPr id="152" name="Hoofdtekst - niveau één…"/>
          <p:cNvSpPr txBox="1">
            <a:spLocks noGrp="1"/>
          </p:cNvSpPr>
          <p:nvPr>
            <p:ph type="body" sz="quarter" idx="1"/>
          </p:nvPr>
        </p:nvSpPr>
        <p:spPr>
          <a:xfrm>
            <a:off x="2654594" y="4050834"/>
            <a:ext cx="5826721" cy="1096901"/>
          </a:xfrm>
          <a:prstGeom prst="rect">
            <a:avLst/>
          </a:prstGeom>
        </p:spPr>
        <p:txBody>
          <a:bodyPr lIns="45718" tIns="45718" rIns="45718" bIns="45718" anchor="t"/>
          <a:lstStyle>
            <a:lvl1pPr marL="0" indent="0" algn="r" defTabSz="457200">
              <a:buClrTx/>
              <a:buSzTx/>
              <a:buFontTx/>
              <a:buNone/>
              <a:defRPr sz="1800">
                <a:solidFill>
                  <a:srgbClr val="808080"/>
                </a:solidFill>
                <a:latin typeface="Trebuchet MS"/>
                <a:ea typeface="Trebuchet MS"/>
                <a:cs typeface="Trebuchet MS"/>
                <a:sym typeface="Trebuchet MS"/>
              </a:defRPr>
            </a:lvl1pPr>
            <a:lvl2pPr marL="0" indent="0" algn="r" defTabSz="457200">
              <a:buClrTx/>
              <a:buSzTx/>
              <a:buFontTx/>
              <a:buNone/>
              <a:defRPr sz="1800">
                <a:solidFill>
                  <a:srgbClr val="808080"/>
                </a:solidFill>
                <a:latin typeface="Trebuchet MS"/>
                <a:ea typeface="Trebuchet MS"/>
                <a:cs typeface="Trebuchet MS"/>
                <a:sym typeface="Trebuchet MS"/>
              </a:defRPr>
            </a:lvl2pPr>
            <a:lvl3pPr marL="0" indent="0" algn="r" defTabSz="457200">
              <a:buClrTx/>
              <a:buSzTx/>
              <a:buFontTx/>
              <a:buNone/>
              <a:defRPr sz="1800">
                <a:solidFill>
                  <a:srgbClr val="808080"/>
                </a:solidFill>
                <a:latin typeface="Trebuchet MS"/>
                <a:ea typeface="Trebuchet MS"/>
                <a:cs typeface="Trebuchet MS"/>
                <a:sym typeface="Trebuchet MS"/>
              </a:defRPr>
            </a:lvl3pPr>
            <a:lvl4pPr marL="0" indent="0" algn="r" defTabSz="457200">
              <a:buClrTx/>
              <a:buSzTx/>
              <a:buFontTx/>
              <a:buNone/>
              <a:defRPr sz="1800">
                <a:solidFill>
                  <a:srgbClr val="808080"/>
                </a:solidFill>
                <a:latin typeface="Trebuchet MS"/>
                <a:ea typeface="Trebuchet MS"/>
                <a:cs typeface="Trebuchet MS"/>
                <a:sym typeface="Trebuchet MS"/>
              </a:defRPr>
            </a:lvl4pPr>
            <a:lvl5pPr marL="0" indent="0" algn="r" defTabSz="457200">
              <a:buClrTx/>
              <a:buSzTx/>
              <a:buFontTx/>
              <a:buNone/>
              <a:defRPr sz="1800">
                <a:solidFill>
                  <a:srgbClr val="808080"/>
                </a:solidFill>
                <a:latin typeface="Trebuchet MS"/>
                <a:ea typeface="Trebuchet MS"/>
                <a:cs typeface="Trebuchet MS"/>
                <a:sym typeface="Trebuchet MS"/>
              </a:defRPr>
            </a:lvl5pPr>
          </a:lstStyle>
          <a:p>
            <a:r>
              <a:rPr dirty="0" err="1"/>
              <a:t>Hoofdtekst</a:t>
            </a:r>
            <a:r>
              <a:rPr dirty="0"/>
              <a:t> - </a:t>
            </a:r>
            <a:r>
              <a:rPr dirty="0" err="1"/>
              <a:t>niveau</a:t>
            </a:r>
            <a:r>
              <a:rPr dirty="0"/>
              <a:t> </a:t>
            </a:r>
            <a:r>
              <a:rPr dirty="0" err="1"/>
              <a:t>één</a:t>
            </a:r>
            <a:endParaRPr dirty="0"/>
          </a:p>
          <a:p>
            <a:pPr lvl="1"/>
            <a:r>
              <a:rPr dirty="0" err="1"/>
              <a:t>Hoofdtekst</a:t>
            </a:r>
            <a:r>
              <a:rPr dirty="0"/>
              <a:t> - </a:t>
            </a:r>
            <a:r>
              <a:rPr dirty="0" err="1"/>
              <a:t>niveau</a:t>
            </a:r>
            <a:r>
              <a:rPr dirty="0"/>
              <a:t> twee</a:t>
            </a:r>
          </a:p>
          <a:p>
            <a:pPr lvl="2"/>
            <a:r>
              <a:rPr dirty="0" err="1"/>
              <a:t>Hoofdtekst</a:t>
            </a:r>
            <a:r>
              <a:rPr dirty="0"/>
              <a:t> - </a:t>
            </a:r>
            <a:r>
              <a:rPr dirty="0" err="1"/>
              <a:t>niveau</a:t>
            </a:r>
            <a:r>
              <a:rPr dirty="0"/>
              <a:t> </a:t>
            </a:r>
            <a:r>
              <a:rPr dirty="0" err="1"/>
              <a:t>drie</a:t>
            </a:r>
            <a:endParaRPr dirty="0"/>
          </a:p>
          <a:p>
            <a:pPr lvl="3"/>
            <a:r>
              <a:rPr dirty="0" err="1"/>
              <a:t>Hoofdtekst</a:t>
            </a:r>
            <a:r>
              <a:rPr dirty="0"/>
              <a:t> - </a:t>
            </a:r>
            <a:r>
              <a:rPr dirty="0" err="1"/>
              <a:t>niveau</a:t>
            </a:r>
            <a:r>
              <a:rPr dirty="0"/>
              <a:t> vier</a:t>
            </a:r>
          </a:p>
          <a:p>
            <a:pPr lvl="4"/>
            <a:r>
              <a:rPr dirty="0" err="1"/>
              <a:t>Hoofdtekst</a:t>
            </a:r>
            <a:r>
              <a:rPr dirty="0"/>
              <a:t> - </a:t>
            </a:r>
            <a:r>
              <a:rPr dirty="0" err="1"/>
              <a:t>niveau</a:t>
            </a:r>
            <a:r>
              <a:rPr dirty="0"/>
              <a:t> </a:t>
            </a:r>
            <a:r>
              <a:rPr dirty="0" err="1"/>
              <a:t>vijf</a:t>
            </a:r>
            <a:endParaRPr dirty="0"/>
          </a:p>
        </p:txBody>
      </p:sp>
      <p:sp>
        <p:nvSpPr>
          <p:cNvPr id="153" name="Dianummer"/>
          <p:cNvSpPr txBox="1">
            <a:spLocks noGrp="1"/>
          </p:cNvSpPr>
          <p:nvPr>
            <p:ph type="sldNum" sz="quarter" idx="2"/>
          </p:nvPr>
        </p:nvSpPr>
        <p:spPr>
          <a:xfrm>
            <a:off x="8257296" y="6114707"/>
            <a:ext cx="224019" cy="218438"/>
          </a:xfrm>
          <a:prstGeom prst="rect">
            <a:avLst/>
          </a:prstGeom>
        </p:spPr>
        <p:txBody>
          <a:bodyPr lIns="45718" tIns="45718" rIns="45718" bIns="45718"/>
          <a:lstStyle>
            <a:lvl1pPr algn="r" defTabSz="457200">
              <a:defRPr sz="900">
                <a:solidFill>
                  <a:srgbClr val="90C226"/>
                </a:solidFill>
                <a:latin typeface="Trebuchet MS"/>
                <a:ea typeface="Trebuchet MS"/>
                <a:cs typeface="Trebuchet MS"/>
                <a:sym typeface="Trebuchet MS"/>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02" name="Google Shape;10;p1" descr="Google Shape;10;p1"/>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03" name="Google Shape;15;p1" descr="Google Shape;15;p1"/>
          <p:cNvPicPr>
            <a:picLocks noChangeAspect="1"/>
          </p:cNvPicPr>
          <p:nvPr/>
        </p:nvPicPr>
        <p:blipFill>
          <a:blip r:embed="rId3"/>
          <a:stretch>
            <a:fillRect/>
          </a:stretch>
        </p:blipFill>
        <p:spPr>
          <a:xfrm>
            <a:off x="950622" y="1476359"/>
            <a:ext cx="1567419" cy="208329"/>
          </a:xfrm>
          <a:prstGeom prst="rect">
            <a:avLst/>
          </a:prstGeom>
          <a:ln w="12700">
            <a:miter lim="400000"/>
          </a:ln>
        </p:spPr>
      </p:pic>
      <p:sp>
        <p:nvSpPr>
          <p:cNvPr id="104" name="Dia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oogle Shape;10;p1" descr="Google Shape;10;p1"/>
          <p:cNvPicPr>
            <a:picLocks noChangeAspect="1"/>
          </p:cNvPicPr>
          <p:nvPr/>
        </p:nvPicPr>
        <p:blipFill>
          <a:blip r:embed="rId10"/>
          <a:stretch>
            <a:fillRect/>
          </a:stretch>
        </p:blipFill>
        <p:spPr>
          <a:xfrm>
            <a:off x="0" y="0"/>
            <a:ext cx="12192000" cy="6858000"/>
          </a:xfrm>
          <a:prstGeom prst="rect">
            <a:avLst/>
          </a:prstGeom>
          <a:ln w="12700">
            <a:miter lim="400000"/>
          </a:ln>
        </p:spPr>
      </p:pic>
      <p:pic>
        <p:nvPicPr>
          <p:cNvPr id="3" name="Google Shape;15;p1" descr="Google Shape;15;p1"/>
          <p:cNvPicPr>
            <a:picLocks noChangeAspect="1"/>
          </p:cNvPicPr>
          <p:nvPr/>
        </p:nvPicPr>
        <p:blipFill>
          <a:blip r:embed="rId11"/>
          <a:stretch>
            <a:fillRect/>
          </a:stretch>
        </p:blipFill>
        <p:spPr>
          <a:xfrm>
            <a:off x="950622" y="1476359"/>
            <a:ext cx="1567419" cy="208329"/>
          </a:xfrm>
          <a:prstGeom prst="rect">
            <a:avLst/>
          </a:prstGeom>
          <a:ln w="12700">
            <a:miter lim="400000"/>
          </a:ln>
        </p:spPr>
      </p:pic>
      <p:sp>
        <p:nvSpPr>
          <p:cNvPr id="4" name="Titelteks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chor="ctr">
            <a:normAutofit/>
          </a:bodyPr>
          <a:lstStyle/>
          <a:p>
            <a:r>
              <a:t>Titeltekst</a:t>
            </a:r>
          </a:p>
        </p:txBody>
      </p:sp>
      <p:sp>
        <p:nvSpPr>
          <p:cNvPr id="5" name="Hoofdtekst - niveau één…"/>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chor="ctr">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6" name="Dianummer"/>
          <p:cNvSpPr txBox="1">
            <a:spLocks noGrp="1"/>
          </p:cNvSpPr>
          <p:nvPr>
            <p:ph type="sldNum" sz="quarter" idx="2"/>
          </p:nvPr>
        </p:nvSpPr>
        <p:spPr>
          <a:xfrm>
            <a:off x="838200" y="6382964"/>
            <a:ext cx="273616" cy="264216"/>
          </a:xfrm>
          <a:prstGeom prst="rect">
            <a:avLst/>
          </a:prstGeom>
          <a:ln w="12700">
            <a:miter lim="400000"/>
          </a:ln>
        </p:spPr>
        <p:txBody>
          <a:bodyPr wrap="none" lIns="45699" tIns="45699" rIns="45699" bIns="45699" anchor="ctr">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5" r:id="rId4"/>
    <p:sldLayoutId id="2147483656" r:id="rId5"/>
    <p:sldLayoutId id="2147483658" r:id="rId6"/>
    <p:sldLayoutId id="2147483661"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49"/>
          </a:solidFill>
          <a:uFillTx/>
          <a:latin typeface="+mj-lt"/>
          <a:ea typeface="+mj-ea"/>
          <a:cs typeface="+mj-cs"/>
          <a:sym typeface="Arial"/>
        </a:defRPr>
      </a:lvl9pPr>
    </p:titleStyle>
    <p:bodyStyle>
      <a:lvl1pPr marL="457200" marR="0" indent="-3810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1pPr>
      <a:lvl2pPr marL="985519" marR="0" indent="-426719"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2pPr>
      <a:lvl3pPr marL="1485900" marR="0" indent="-4572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3pPr>
      <a:lvl4pPr marL="1993900" marR="0" indent="-4953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4pPr>
      <a:lvl5pPr marL="2451100" marR="0" indent="-4953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5pPr>
      <a:lvl6pPr marL="2857500" marR="0" indent="-4572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6pPr>
      <a:lvl7pPr marL="3314700" marR="0" indent="-4572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7pPr>
      <a:lvl8pPr marL="3771900" marR="0" indent="-4572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8pPr>
      <a:lvl9pPr marL="4229100" marR="0" indent="-457200" algn="l" defTabSz="914400" rtl="0" latinLnBrk="0">
        <a:lnSpc>
          <a:spcPct val="100000"/>
        </a:lnSpc>
        <a:spcBef>
          <a:spcPts val="1000"/>
        </a:spcBef>
        <a:spcAft>
          <a:spcPts val="0"/>
        </a:spcAft>
        <a:buClr>
          <a:schemeClr val="accent2"/>
        </a:buClr>
        <a:buSzPts val="2400"/>
        <a:buFont typeface="Arial"/>
        <a:buChar char="•"/>
        <a:tabLst/>
        <a:defRPr sz="2400" b="0" i="0" u="none" strike="noStrike" cap="none" spc="0" baseline="0">
          <a:solidFill>
            <a:srgbClr val="000049"/>
          </a:solidFill>
          <a:uFillTx/>
          <a:latin typeface="+mj-lt"/>
          <a:ea typeface="+mj-ea"/>
          <a:cs typeface="+mj-cs"/>
          <a:sym typeface="Arial"/>
        </a:defRPr>
      </a:lvl9pPr>
    </p:bodyStyle>
    <p:otherStyle>
      <a:lvl1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0;p1" descr="Google Shape;10;p1">
            <a:extLst>
              <a:ext uri="{FF2B5EF4-FFF2-40B4-BE49-F238E27FC236}">
                <a16:creationId xmlns:a16="http://schemas.microsoft.com/office/drawing/2014/main" id="{239D73BA-7330-08ED-47EE-5A9B310E5452}"/>
              </a:ext>
            </a:extLst>
          </p:cNvPr>
          <p:cNvPicPr>
            <a:picLocks noChangeAspect="1"/>
          </p:cNvPicPr>
          <p:nvPr/>
        </p:nvPicPr>
        <p:blipFill>
          <a:blip r:embed="rId2"/>
          <a:stretch>
            <a:fillRect/>
          </a:stretch>
        </p:blipFill>
        <p:spPr>
          <a:xfrm>
            <a:off x="0" y="0"/>
            <a:ext cx="12192000" cy="6858000"/>
          </a:xfrm>
          <a:prstGeom prst="rect">
            <a:avLst/>
          </a:prstGeom>
          <a:ln w="12700">
            <a:miter lim="400000"/>
          </a:ln>
        </p:spPr>
      </p:pic>
      <p:pic>
        <p:nvPicPr>
          <p:cNvPr id="164" name="Google Shape;187;p22" descr="Google Shape;187;p22"/>
          <p:cNvPicPr>
            <a:picLocks noChangeAspect="1"/>
          </p:cNvPicPr>
          <p:nvPr/>
        </p:nvPicPr>
        <p:blipFill>
          <a:blip r:embed="rId3"/>
          <a:stretch>
            <a:fillRect/>
          </a:stretch>
        </p:blipFill>
        <p:spPr>
          <a:xfrm>
            <a:off x="475302" y="5799931"/>
            <a:ext cx="1684871" cy="257447"/>
          </a:xfrm>
          <a:prstGeom prst="rect">
            <a:avLst/>
          </a:prstGeom>
          <a:ln w="12700">
            <a:miter lim="400000"/>
          </a:ln>
        </p:spPr>
      </p:pic>
      <p:pic>
        <p:nvPicPr>
          <p:cNvPr id="3" name="Afbeelding 2">
            <a:extLst>
              <a:ext uri="{FF2B5EF4-FFF2-40B4-BE49-F238E27FC236}">
                <a16:creationId xmlns:a16="http://schemas.microsoft.com/office/drawing/2014/main" id="{6C221627-2B27-EAB2-56D9-3616EE28F8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517714" cy="2072640"/>
          </a:xfrm>
          <a:prstGeom prst="rect">
            <a:avLst/>
          </a:prstGeom>
        </p:spPr>
      </p:pic>
      <p:pic>
        <p:nvPicPr>
          <p:cNvPr id="7" name="Afbeelding 6">
            <a:extLst>
              <a:ext uri="{FF2B5EF4-FFF2-40B4-BE49-F238E27FC236}">
                <a16:creationId xmlns:a16="http://schemas.microsoft.com/office/drawing/2014/main" id="{9A16368A-956B-D5D8-EAB3-CEDC4860A69B}"/>
              </a:ext>
            </a:extLst>
          </p:cNvPr>
          <p:cNvPicPr>
            <a:picLocks noChangeAspect="1"/>
          </p:cNvPicPr>
          <p:nvPr/>
        </p:nvPicPr>
        <p:blipFill>
          <a:blip r:embed="rId5"/>
          <a:stretch>
            <a:fillRect/>
          </a:stretch>
        </p:blipFill>
        <p:spPr>
          <a:xfrm>
            <a:off x="10674285" y="0"/>
            <a:ext cx="1526344" cy="3396784"/>
          </a:xfrm>
          <a:prstGeom prst="rect">
            <a:avLst/>
          </a:prstGeom>
        </p:spPr>
      </p:pic>
      <p:pic>
        <p:nvPicPr>
          <p:cNvPr id="12" name="Afbeelding 11">
            <a:extLst>
              <a:ext uri="{FF2B5EF4-FFF2-40B4-BE49-F238E27FC236}">
                <a16:creationId xmlns:a16="http://schemas.microsoft.com/office/drawing/2014/main" id="{E8A9D0BF-5DFA-BC25-594F-D77D0146A734}"/>
              </a:ext>
            </a:extLst>
          </p:cNvPr>
          <p:cNvPicPr>
            <a:picLocks noChangeAspect="1"/>
          </p:cNvPicPr>
          <p:nvPr/>
        </p:nvPicPr>
        <p:blipFill>
          <a:blip r:embed="rId6"/>
          <a:stretch>
            <a:fillRect/>
          </a:stretch>
        </p:blipFill>
        <p:spPr>
          <a:xfrm>
            <a:off x="1599572" y="1828800"/>
            <a:ext cx="8992855" cy="3396784"/>
          </a:xfrm>
          <a:prstGeom prst="rect">
            <a:avLst/>
          </a:prstGeom>
        </p:spPr>
      </p:pic>
    </p:spTree>
  </p:cSld>
  <p:clrMapOvr>
    <a:masterClrMapping/>
  </p:clrMapOvr>
  <p:transition spd="med" advClick="0" advTm="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Wijzig tekst: klik 2x"/>
          <p:cNvSpPr txBox="1">
            <a:spLocks noGrp="1"/>
          </p:cNvSpPr>
          <p:nvPr>
            <p:ph type="body" sz="quarter" idx="1"/>
          </p:nvPr>
        </p:nvSpPr>
        <p:spPr>
          <a:xfrm>
            <a:off x="490330" y="2762153"/>
            <a:ext cx="11701670" cy="3877186"/>
          </a:xfrm>
          <a:prstGeom prst="rect">
            <a:avLst/>
          </a:prstGeom>
        </p:spPr>
        <p:txBody>
          <a:bodyPr>
            <a:normAutofit/>
          </a:bodyPr>
          <a:lstStyle/>
          <a:p>
            <a:pPr algn="just">
              <a:lnSpc>
                <a:spcPct val="150000"/>
              </a:lnSpc>
            </a:pPr>
            <a:r>
              <a:rPr lang="en-US" sz="4400" kern="100" dirty="0">
                <a:effectLst/>
                <a:latin typeface="Aptos" panose="020B0004020202020204" pitchFamily="34" charset="0"/>
                <a:ea typeface="Yu Gothic" panose="020B0400000000000000" pitchFamily="34" charset="-128"/>
                <a:cs typeface="Times New Roman" panose="02020603050405020304" pitchFamily="18" charset="0"/>
              </a:rPr>
              <a:t> </a:t>
            </a:r>
            <a:endParaRPr lang="it-IT" sz="4400" kern="100" dirty="0">
              <a:effectLst/>
              <a:latin typeface="Aptos" panose="020B0004020202020204" pitchFamily="34" charset="0"/>
              <a:ea typeface="Yu Gothic" panose="020B0400000000000000" pitchFamily="34" charset="-128"/>
              <a:cs typeface="Times New Roman" panose="02020603050405020304" pitchFamily="18" charset="0"/>
            </a:endParaRPr>
          </a:p>
          <a:p>
            <a:pPr algn="just"/>
            <a:endParaRPr dirty="0"/>
          </a:p>
        </p:txBody>
      </p:sp>
      <p:pic>
        <p:nvPicPr>
          <p:cNvPr id="2" name="Afbeelding 1">
            <a:extLst>
              <a:ext uri="{FF2B5EF4-FFF2-40B4-BE49-F238E27FC236}">
                <a16:creationId xmlns:a16="http://schemas.microsoft.com/office/drawing/2014/main" id="{3EFF00DA-273D-6D1C-16CF-C58D6BA3E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4087" y="647504"/>
            <a:ext cx="4177009" cy="5704260"/>
          </a:xfrm>
          <a:prstGeom prst="rect">
            <a:avLst/>
          </a:prstGeom>
        </p:spPr>
      </p:pic>
      <p:pic>
        <p:nvPicPr>
          <p:cNvPr id="3" name="Google Shape;187;p22" descr="Google Shape;187;p22">
            <a:extLst>
              <a:ext uri="{FF2B5EF4-FFF2-40B4-BE49-F238E27FC236}">
                <a16:creationId xmlns:a16="http://schemas.microsoft.com/office/drawing/2014/main" id="{CE6D1469-56AB-E02A-6809-65FA1FFF8927}"/>
              </a:ext>
            </a:extLst>
          </p:cNvPr>
          <p:cNvPicPr>
            <a:picLocks noChangeAspect="1"/>
          </p:cNvPicPr>
          <p:nvPr/>
        </p:nvPicPr>
        <p:blipFill>
          <a:blip r:embed="rId3"/>
          <a:stretch>
            <a:fillRect/>
          </a:stretch>
        </p:blipFill>
        <p:spPr>
          <a:xfrm>
            <a:off x="959690" y="647504"/>
            <a:ext cx="1694904" cy="258980"/>
          </a:xfrm>
          <a:prstGeom prst="rect">
            <a:avLst/>
          </a:prstGeom>
          <a:ln w="12700">
            <a:miter lim="400000"/>
          </a:ln>
        </p:spPr>
      </p:pic>
      <p:sp>
        <p:nvSpPr>
          <p:cNvPr id="5" name="Tekstvak 4">
            <a:extLst>
              <a:ext uri="{FF2B5EF4-FFF2-40B4-BE49-F238E27FC236}">
                <a16:creationId xmlns:a16="http://schemas.microsoft.com/office/drawing/2014/main" id="{33214C8C-FD07-3C22-F27A-A9280146D79A}"/>
              </a:ext>
            </a:extLst>
          </p:cNvPr>
          <p:cNvSpPr txBox="1"/>
          <p:nvPr/>
        </p:nvSpPr>
        <p:spPr>
          <a:xfrm>
            <a:off x="1058741" y="1822688"/>
            <a:ext cx="6561259"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latin typeface="M PLUS Rounded 1c"/>
              </a:rPr>
              <a:t>Upcoming Issues</a:t>
            </a:r>
          </a:p>
        </p:txBody>
      </p:sp>
    </p:spTree>
    <p:extLst>
      <p:ext uri="{BB962C8B-B14F-4D97-AF65-F5344CB8AC3E}">
        <p14:creationId xmlns:p14="http://schemas.microsoft.com/office/powerpoint/2010/main" val="3515555601"/>
      </p:ext>
    </p:extLst>
  </p:cSld>
  <p:clrMapOvr>
    <a:masterClrMapping/>
  </p:clrMapOvr>
  <p:transition spd="slow" advClick="0" advTm="8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Wijzig tekst: klik 2x"/>
          <p:cNvSpPr txBox="1">
            <a:spLocks noGrp="1"/>
          </p:cNvSpPr>
          <p:nvPr>
            <p:ph type="body" sz="quarter" idx="1"/>
          </p:nvPr>
        </p:nvSpPr>
        <p:spPr>
          <a:xfrm>
            <a:off x="490330" y="2762153"/>
            <a:ext cx="11701670" cy="3877186"/>
          </a:xfrm>
          <a:prstGeom prst="rect">
            <a:avLst/>
          </a:prstGeom>
        </p:spPr>
        <p:txBody>
          <a:bodyPr>
            <a:normAutofit/>
          </a:bodyPr>
          <a:lstStyle/>
          <a:p>
            <a:pPr algn="just">
              <a:lnSpc>
                <a:spcPct val="150000"/>
              </a:lnSpc>
            </a:pPr>
            <a:r>
              <a:rPr lang="en-US" sz="4400" kern="100" dirty="0">
                <a:effectLst/>
                <a:latin typeface="Aptos" panose="020B0004020202020204" pitchFamily="34" charset="0"/>
                <a:ea typeface="Yu Gothic" panose="020B0400000000000000" pitchFamily="34" charset="-128"/>
                <a:cs typeface="Times New Roman" panose="02020603050405020304" pitchFamily="18" charset="0"/>
              </a:rPr>
              <a:t> </a:t>
            </a:r>
            <a:endParaRPr lang="it-IT" sz="4400" kern="100" dirty="0">
              <a:effectLst/>
              <a:latin typeface="Aptos" panose="020B0004020202020204" pitchFamily="34" charset="0"/>
              <a:ea typeface="Yu Gothic" panose="020B0400000000000000" pitchFamily="34" charset="-128"/>
              <a:cs typeface="Times New Roman" panose="02020603050405020304" pitchFamily="18" charset="0"/>
            </a:endParaRPr>
          </a:p>
          <a:p>
            <a:pPr algn="just"/>
            <a:endParaRPr dirty="0"/>
          </a:p>
        </p:txBody>
      </p:sp>
      <p:pic>
        <p:nvPicPr>
          <p:cNvPr id="2" name="Afbeelding 1">
            <a:extLst>
              <a:ext uri="{FF2B5EF4-FFF2-40B4-BE49-F238E27FC236}">
                <a16:creationId xmlns:a16="http://schemas.microsoft.com/office/drawing/2014/main" id="{3EFF00DA-273D-6D1C-16CF-C58D6BA3E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9382" y="-1"/>
            <a:ext cx="2022618" cy="2762153"/>
          </a:xfrm>
          <a:prstGeom prst="rect">
            <a:avLst/>
          </a:prstGeom>
        </p:spPr>
      </p:pic>
      <p:pic>
        <p:nvPicPr>
          <p:cNvPr id="3" name="Google Shape;187;p22" descr="Google Shape;187;p22">
            <a:extLst>
              <a:ext uri="{FF2B5EF4-FFF2-40B4-BE49-F238E27FC236}">
                <a16:creationId xmlns:a16="http://schemas.microsoft.com/office/drawing/2014/main" id="{CE6D1469-56AB-E02A-6809-65FA1FFF8927}"/>
              </a:ext>
            </a:extLst>
          </p:cNvPr>
          <p:cNvPicPr>
            <a:picLocks noChangeAspect="1"/>
          </p:cNvPicPr>
          <p:nvPr/>
        </p:nvPicPr>
        <p:blipFill>
          <a:blip r:embed="rId3"/>
          <a:stretch>
            <a:fillRect/>
          </a:stretch>
        </p:blipFill>
        <p:spPr>
          <a:xfrm>
            <a:off x="914399" y="359160"/>
            <a:ext cx="1673933" cy="255776"/>
          </a:xfrm>
          <a:prstGeom prst="rect">
            <a:avLst/>
          </a:prstGeom>
          <a:ln w="12700">
            <a:miter lim="400000"/>
          </a:ln>
        </p:spPr>
      </p:pic>
      <p:sp>
        <p:nvSpPr>
          <p:cNvPr id="5" name="Tekstvak 4">
            <a:extLst>
              <a:ext uri="{FF2B5EF4-FFF2-40B4-BE49-F238E27FC236}">
                <a16:creationId xmlns:a16="http://schemas.microsoft.com/office/drawing/2014/main" id="{33214C8C-FD07-3C22-F27A-A9280146D79A}"/>
              </a:ext>
            </a:extLst>
          </p:cNvPr>
          <p:cNvSpPr txBox="1"/>
          <p:nvPr/>
        </p:nvSpPr>
        <p:spPr>
          <a:xfrm>
            <a:off x="238539" y="614936"/>
            <a:ext cx="10260128" cy="56630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ea typeface="Calibri" panose="020F0502020204030204" pitchFamily="34" charset="0"/>
                <a:cs typeface="Calibri" panose="020F0502020204030204" pitchFamily="34" charset="0"/>
              </a:rPr>
              <a:t>Volume 40, Issue 2</a:t>
            </a:r>
          </a:p>
          <a:p>
            <a:r>
              <a:rPr lang="nl-NL" sz="20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Expected publication date: June 15 - 2024</a:t>
            </a:r>
          </a:p>
          <a:p>
            <a:endParaRPr lang="nl-NL" sz="20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r>
              <a:rPr lang="nl-NL" sz="2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Themes: </a:t>
            </a:r>
          </a:p>
          <a:p>
            <a:pPr marL="342900" indent="-342900">
              <a:buFont typeface="Arial" panose="020B0604020202020204" pitchFamily="34" charset="0"/>
              <a:buChar char="•"/>
            </a:pPr>
            <a:r>
              <a:rPr lang="en-US" sz="22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rPr>
              <a:t>Special Issue: The Future of Agricultural Statistics</a:t>
            </a:r>
            <a:r>
              <a:rPr lang="it-IT" sz="22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en-GB" sz="2200" kern="0" dirty="0">
                <a:effectLst/>
                <a:latin typeface="Calibri" panose="020F0502020204030204" pitchFamily="34" charset="0"/>
                <a:ea typeface="Calibri" panose="020F0502020204030204" pitchFamily="34" charset="0"/>
                <a:cs typeface="Calibri" panose="020F0502020204030204" pitchFamily="34" charset="0"/>
              </a:rPr>
              <a:t>This section of the Journal, comprises 12 papers selected from those presented at the ninth International Conference on Agricultural Statistics (ICAS IX), which was held at the World Bank headquarters in Washington, DC, on May 17–19, 2023. </a:t>
            </a:r>
          </a:p>
          <a:p>
            <a:endParaRPr lang="en-GB" sz="2200" b="1" kern="0" dirty="0">
              <a:solidFill>
                <a:schemeClr val="accent5"/>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b="1" kern="0" dirty="0">
                <a:solidFill>
                  <a:schemeClr val="accent5"/>
                </a:solidFill>
                <a:effectLst/>
                <a:latin typeface="Calibri" panose="020F0502020204030204" pitchFamily="34" charset="0"/>
                <a:ea typeface="Calibri" panose="020F0502020204030204" pitchFamily="34" charset="0"/>
                <a:cs typeface="Calibri" panose="020F0502020204030204" pitchFamily="34" charset="0"/>
              </a:rPr>
              <a:t>Surveys in Times of COVID-19 and in Difficult Settings</a:t>
            </a:r>
            <a:r>
              <a:rPr lang="it-IT" sz="22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rPr>
              <a:t> </a:t>
            </a:r>
          </a:p>
          <a:p>
            <a:pPr marL="342900" indent="-342900" algn="l">
              <a:buFont typeface="Arial" panose="020B0604020202020204" pitchFamily="34" charset="0"/>
              <a:buChar char="•"/>
            </a:pP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Statistics</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Netherlands' </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adaptation</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to mixed-mode surveys </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amidst</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the pandemic and</a:t>
            </a:r>
            <a:r>
              <a:rPr lang="it-IT" sz="2200" dirty="0">
                <a:solidFill>
                  <a:srgbClr val="0D0D0D"/>
                </a:solidFill>
                <a:latin typeface="Calibri" panose="020F0502020204030204" pitchFamily="34" charset="0"/>
                <a:ea typeface="Calibri" panose="020F0502020204030204" pitchFamily="34" charset="0"/>
                <a:cs typeface="Calibri" panose="020F0502020204030204" pitchFamily="34" charset="0"/>
              </a:rPr>
              <a:t> a </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r>
              <a:rPr lang="it-IT" sz="2200" dirty="0" err="1">
                <a:solidFill>
                  <a:srgbClr val="0D0D0D"/>
                </a:solidFill>
                <a:latin typeface="Calibri" panose="020F0502020204030204" pitchFamily="34" charset="0"/>
                <a:ea typeface="Calibri" panose="020F0502020204030204" pitchFamily="34" charset="0"/>
                <a:cs typeface="Calibri" panose="020F0502020204030204" pitchFamily="34" charset="0"/>
              </a:rPr>
              <a:t>s</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imulation</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study </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evaluating</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sampling </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methods</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in </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challenging</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r>
              <a:rPr lang="it-IT" sz="2200" b="0" i="0" u="none" strike="noStrike" dirty="0" err="1">
                <a:solidFill>
                  <a:srgbClr val="0D0D0D"/>
                </a:solidFill>
                <a:effectLst/>
                <a:latin typeface="Calibri" panose="020F0502020204030204" pitchFamily="34" charset="0"/>
                <a:ea typeface="Calibri" panose="020F0502020204030204" pitchFamily="34" charset="0"/>
                <a:cs typeface="Calibri" panose="020F0502020204030204" pitchFamily="34" charset="0"/>
              </a:rPr>
              <a:t>contexts</a:t>
            </a:r>
            <a:r>
              <a:rPr lang="it-IT" sz="2200" b="0" i="0" u="none" strike="noStrike"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a:t>
            </a:r>
          </a:p>
          <a:p>
            <a:endParaRPr lang="en-GB" sz="22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b="1" dirty="0">
                <a:solidFill>
                  <a:schemeClr val="accent5"/>
                </a:solidFill>
                <a:latin typeface="Calibri" panose="020F0502020204030204" pitchFamily="34" charset="0"/>
                <a:ea typeface="Calibri" panose="020F0502020204030204" pitchFamily="34" charset="0"/>
                <a:cs typeface="Calibri" panose="020F0502020204030204" pitchFamily="34" charset="0"/>
              </a:rPr>
              <a:t>Time Series Analysis</a:t>
            </a:r>
            <a:endParaRPr lang="it-IT" sz="2200" b="1" dirty="0">
              <a:solidFill>
                <a:schemeClr val="accent5"/>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kern="0" dirty="0">
                <a:effectLst/>
                <a:latin typeface="Calibri" panose="020F0502020204030204" pitchFamily="34" charset="0"/>
                <a:ea typeface="Calibri" panose="020F0502020204030204" pitchFamily="34" charset="0"/>
                <a:cs typeface="Calibri" panose="020F0502020204030204" pitchFamily="34" charset="0"/>
              </a:rPr>
              <a:t>This section comprises five papers that delve into various aspects of time series analysis and its applications in economic research and forecasting. </a:t>
            </a:r>
            <a:endParaRPr lang="nl-NL" sz="3600" b="1" dirty="0">
              <a:solidFill>
                <a:schemeClr val="accent1">
                  <a:lumMod val="50000"/>
                </a:schemeClr>
              </a:solidFill>
            </a:endParaRPr>
          </a:p>
        </p:txBody>
      </p:sp>
    </p:spTree>
    <p:extLst>
      <p:ext uri="{BB962C8B-B14F-4D97-AF65-F5344CB8AC3E}">
        <p14:creationId xmlns:p14="http://schemas.microsoft.com/office/powerpoint/2010/main" val="2833862009"/>
      </p:ext>
    </p:extLst>
  </p:cSld>
  <p:clrMapOvr>
    <a:masterClrMapping/>
  </p:clrMapOvr>
  <p:transition spd="slow" advClick="0" advTm="8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Wijzig tekst: klik 2x"/>
          <p:cNvSpPr txBox="1">
            <a:spLocks noGrp="1"/>
          </p:cNvSpPr>
          <p:nvPr>
            <p:ph type="body" sz="quarter" idx="1"/>
          </p:nvPr>
        </p:nvSpPr>
        <p:spPr>
          <a:xfrm>
            <a:off x="490330" y="2762153"/>
            <a:ext cx="11701670" cy="3877186"/>
          </a:xfrm>
          <a:prstGeom prst="rect">
            <a:avLst/>
          </a:prstGeom>
        </p:spPr>
        <p:txBody>
          <a:bodyPr>
            <a:normAutofit/>
          </a:bodyPr>
          <a:lstStyle/>
          <a:p>
            <a:pPr algn="just">
              <a:lnSpc>
                <a:spcPct val="150000"/>
              </a:lnSpc>
            </a:pPr>
            <a:r>
              <a:rPr lang="en-US" sz="4400" kern="100" dirty="0">
                <a:effectLst/>
                <a:latin typeface="Aptos" panose="020B0004020202020204" pitchFamily="34" charset="0"/>
                <a:ea typeface="Yu Gothic" panose="020B0400000000000000" pitchFamily="34" charset="-128"/>
                <a:cs typeface="Times New Roman" panose="02020603050405020304" pitchFamily="18" charset="0"/>
              </a:rPr>
              <a:t> </a:t>
            </a:r>
            <a:endParaRPr lang="it-IT" sz="4400" kern="100" dirty="0">
              <a:effectLst/>
              <a:latin typeface="Aptos" panose="020B0004020202020204" pitchFamily="34" charset="0"/>
              <a:ea typeface="Yu Gothic" panose="020B0400000000000000" pitchFamily="34" charset="-128"/>
              <a:cs typeface="Times New Roman" panose="02020603050405020304" pitchFamily="18" charset="0"/>
            </a:endParaRPr>
          </a:p>
          <a:p>
            <a:pPr algn="just"/>
            <a:endParaRPr dirty="0"/>
          </a:p>
        </p:txBody>
      </p:sp>
      <p:pic>
        <p:nvPicPr>
          <p:cNvPr id="2" name="Afbeelding 1">
            <a:extLst>
              <a:ext uri="{FF2B5EF4-FFF2-40B4-BE49-F238E27FC236}">
                <a16:creationId xmlns:a16="http://schemas.microsoft.com/office/drawing/2014/main" id="{3EFF00DA-273D-6D1C-16CF-C58D6BA3E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9382" y="-1"/>
            <a:ext cx="2022618" cy="2762153"/>
          </a:xfrm>
          <a:prstGeom prst="rect">
            <a:avLst/>
          </a:prstGeom>
        </p:spPr>
      </p:pic>
      <p:pic>
        <p:nvPicPr>
          <p:cNvPr id="3" name="Google Shape;187;p22" descr="Google Shape;187;p22">
            <a:extLst>
              <a:ext uri="{FF2B5EF4-FFF2-40B4-BE49-F238E27FC236}">
                <a16:creationId xmlns:a16="http://schemas.microsoft.com/office/drawing/2014/main" id="{CE6D1469-56AB-E02A-6809-65FA1FFF8927}"/>
              </a:ext>
            </a:extLst>
          </p:cNvPr>
          <p:cNvPicPr>
            <a:picLocks noChangeAspect="1"/>
          </p:cNvPicPr>
          <p:nvPr/>
        </p:nvPicPr>
        <p:blipFill>
          <a:blip r:embed="rId3"/>
          <a:stretch>
            <a:fillRect/>
          </a:stretch>
        </p:blipFill>
        <p:spPr>
          <a:xfrm>
            <a:off x="914399" y="359160"/>
            <a:ext cx="1673933" cy="255776"/>
          </a:xfrm>
          <a:prstGeom prst="rect">
            <a:avLst/>
          </a:prstGeom>
          <a:ln w="12700">
            <a:miter lim="400000"/>
          </a:ln>
        </p:spPr>
      </p:pic>
      <p:sp>
        <p:nvSpPr>
          <p:cNvPr id="5" name="Tekstvak 4">
            <a:extLst>
              <a:ext uri="{FF2B5EF4-FFF2-40B4-BE49-F238E27FC236}">
                <a16:creationId xmlns:a16="http://schemas.microsoft.com/office/drawing/2014/main" id="{33214C8C-FD07-3C22-F27A-A9280146D79A}"/>
              </a:ext>
            </a:extLst>
          </p:cNvPr>
          <p:cNvSpPr txBox="1"/>
          <p:nvPr/>
        </p:nvSpPr>
        <p:spPr>
          <a:xfrm>
            <a:off x="490331" y="795868"/>
            <a:ext cx="10262336" cy="61863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ea typeface="Calibri" panose="020F0502020204030204" pitchFamily="34" charset="0"/>
                <a:cs typeface="Calibri" panose="020F0502020204030204" pitchFamily="34" charset="0"/>
              </a:rPr>
              <a:t>Volume 40, Issue 3</a:t>
            </a:r>
          </a:p>
          <a:p>
            <a:r>
              <a:rPr lang="nl-NL" sz="20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Expected publication date: September 15 - 2024</a:t>
            </a:r>
          </a:p>
          <a:p>
            <a:endParaRPr lang="nl-NL" sz="28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endParaRPr lang="nl-NL" sz="28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r>
              <a:rPr lang="nl-NL" sz="28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Themes: </a:t>
            </a:r>
          </a:p>
          <a:p>
            <a:endParaRPr lang="nl-NL" sz="28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rPr>
              <a:t>Special issue: </a:t>
            </a:r>
            <a:r>
              <a:rPr lang="en-GB"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“Understanding the informal economy and informal employment – the statistical challenge” </a:t>
            </a:r>
          </a:p>
          <a:p>
            <a:pPr marL="342900" indent="-342900">
              <a:buFont typeface="Arial" panose="020B0604020202020204" pitchFamily="34" charset="0"/>
              <a:buChar char="•"/>
            </a:pPr>
            <a:r>
              <a:rPr lang="en-GB"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12 papers planned </a:t>
            </a:r>
          </a:p>
          <a:p>
            <a:pPr marL="342900" indent="-342900">
              <a:buFont typeface="Arial" panose="020B0604020202020204" pitchFamily="34" charset="0"/>
              <a:buChar char="•"/>
            </a:pPr>
            <a:endParaRPr lang="en-US" sz="24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b="1" dirty="0">
                <a:solidFill>
                  <a:schemeClr val="accent5"/>
                </a:solidFill>
                <a:effectLst/>
                <a:latin typeface="Calibri" panose="020F0502020204030204" pitchFamily="34" charset="0"/>
                <a:ea typeface="Calibri" panose="020F0502020204030204" pitchFamily="34" charset="0"/>
                <a:cs typeface="Calibri" panose="020F0502020204030204" pitchFamily="34" charset="0"/>
              </a:rPr>
              <a:t>Special topic: </a:t>
            </a:r>
            <a:r>
              <a:rPr lang="en-GB"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“Understanding and assessing </a:t>
            </a:r>
            <a:r>
              <a:rPr lang="en-US"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the value of official </a:t>
            </a:r>
            <a:r>
              <a:rPr lang="en-US"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s</a:t>
            </a:r>
            <a:r>
              <a:rPr lang="en-US"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tatistics”</a:t>
            </a:r>
          </a:p>
          <a:p>
            <a:pPr marL="342900" indent="-342900">
              <a:buFont typeface="Arial" panose="020B0604020202020204" pitchFamily="34" charset="0"/>
              <a:buChar char="•"/>
            </a:pPr>
            <a:r>
              <a:rPr lang="en-US"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4-5</a:t>
            </a:r>
            <a:r>
              <a:rPr lang="en-GB"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rPr>
              <a:t> papers planned </a:t>
            </a:r>
            <a:endParaRPr lang="en-US" sz="2400" dirty="0">
              <a:solidFill>
                <a:schemeClr val="bg2">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400" b="1" dirty="0">
              <a:solidFill>
                <a:schemeClr val="accent5"/>
              </a:solidFill>
              <a:latin typeface="Calibri" panose="020F0502020204030204" pitchFamily="34" charset="0"/>
              <a:ea typeface="Calibri" panose="020F0502020204030204" pitchFamily="34" charset="0"/>
              <a:cs typeface="Calibri" panose="020F0502020204030204" pitchFamily="34" charset="0"/>
            </a:endParaRPr>
          </a:p>
          <a:p>
            <a:endParaRPr lang="nl-NL" sz="2800" b="1" dirty="0">
              <a:solidFill>
                <a:schemeClr val="accent1">
                  <a:lumMod val="50000"/>
                </a:schemeClr>
              </a:solidFill>
            </a:endParaRPr>
          </a:p>
          <a:p>
            <a:endParaRPr lang="nl-NL" sz="3200" b="1" dirty="0">
              <a:solidFill>
                <a:schemeClr val="accent1">
                  <a:lumMod val="50000"/>
                </a:schemeClr>
              </a:solidFill>
            </a:endParaRPr>
          </a:p>
        </p:txBody>
      </p:sp>
    </p:spTree>
    <p:extLst>
      <p:ext uri="{BB962C8B-B14F-4D97-AF65-F5344CB8AC3E}">
        <p14:creationId xmlns:p14="http://schemas.microsoft.com/office/powerpoint/2010/main" val="4186147379"/>
      </p:ext>
    </p:extLst>
  </p:cSld>
  <p:clrMapOvr>
    <a:masterClrMapping/>
  </p:clrMapOvr>
  <p:transition spd="slow" advClick="0" advTm="8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Wijzig tekst: klik 2x"/>
          <p:cNvSpPr txBox="1">
            <a:spLocks noGrp="1"/>
          </p:cNvSpPr>
          <p:nvPr>
            <p:ph type="body" sz="quarter" idx="1"/>
          </p:nvPr>
        </p:nvSpPr>
        <p:spPr>
          <a:xfrm>
            <a:off x="490330" y="2762153"/>
            <a:ext cx="11701670" cy="3877186"/>
          </a:xfrm>
          <a:prstGeom prst="rect">
            <a:avLst/>
          </a:prstGeom>
        </p:spPr>
        <p:txBody>
          <a:bodyPr>
            <a:normAutofit/>
          </a:bodyPr>
          <a:lstStyle/>
          <a:p>
            <a:pPr algn="just">
              <a:lnSpc>
                <a:spcPct val="150000"/>
              </a:lnSpc>
            </a:pPr>
            <a:r>
              <a:rPr lang="en-US" sz="4400" kern="100" dirty="0">
                <a:effectLst/>
                <a:latin typeface="Aptos" panose="020B0004020202020204" pitchFamily="34" charset="0"/>
                <a:ea typeface="Yu Gothic" panose="020B0400000000000000" pitchFamily="34" charset="-128"/>
                <a:cs typeface="Times New Roman" panose="02020603050405020304" pitchFamily="18" charset="0"/>
              </a:rPr>
              <a:t> </a:t>
            </a:r>
            <a:endParaRPr lang="it-IT" sz="4400" kern="100" dirty="0">
              <a:effectLst/>
              <a:latin typeface="Aptos" panose="020B0004020202020204" pitchFamily="34" charset="0"/>
              <a:ea typeface="Yu Gothic" panose="020B0400000000000000" pitchFamily="34" charset="-128"/>
              <a:cs typeface="Times New Roman" panose="02020603050405020304" pitchFamily="18" charset="0"/>
            </a:endParaRPr>
          </a:p>
          <a:p>
            <a:pPr algn="just"/>
            <a:endParaRPr dirty="0"/>
          </a:p>
        </p:txBody>
      </p:sp>
      <p:pic>
        <p:nvPicPr>
          <p:cNvPr id="2" name="Afbeelding 1">
            <a:extLst>
              <a:ext uri="{FF2B5EF4-FFF2-40B4-BE49-F238E27FC236}">
                <a16:creationId xmlns:a16="http://schemas.microsoft.com/office/drawing/2014/main" id="{3EFF00DA-273D-6D1C-16CF-C58D6BA3E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9382" y="-1"/>
            <a:ext cx="2022618" cy="2762153"/>
          </a:xfrm>
          <a:prstGeom prst="rect">
            <a:avLst/>
          </a:prstGeom>
        </p:spPr>
      </p:pic>
      <p:pic>
        <p:nvPicPr>
          <p:cNvPr id="3" name="Google Shape;187;p22" descr="Google Shape;187;p22">
            <a:extLst>
              <a:ext uri="{FF2B5EF4-FFF2-40B4-BE49-F238E27FC236}">
                <a16:creationId xmlns:a16="http://schemas.microsoft.com/office/drawing/2014/main" id="{CE6D1469-56AB-E02A-6809-65FA1FFF8927}"/>
              </a:ext>
            </a:extLst>
          </p:cNvPr>
          <p:cNvPicPr>
            <a:picLocks noChangeAspect="1"/>
          </p:cNvPicPr>
          <p:nvPr/>
        </p:nvPicPr>
        <p:blipFill>
          <a:blip r:embed="rId3"/>
          <a:stretch>
            <a:fillRect/>
          </a:stretch>
        </p:blipFill>
        <p:spPr>
          <a:xfrm>
            <a:off x="914399" y="359160"/>
            <a:ext cx="1673933" cy="255776"/>
          </a:xfrm>
          <a:prstGeom prst="rect">
            <a:avLst/>
          </a:prstGeom>
          <a:ln w="12700">
            <a:miter lim="400000"/>
          </a:ln>
        </p:spPr>
      </p:pic>
      <p:sp>
        <p:nvSpPr>
          <p:cNvPr id="5" name="Tekstvak 4">
            <a:extLst>
              <a:ext uri="{FF2B5EF4-FFF2-40B4-BE49-F238E27FC236}">
                <a16:creationId xmlns:a16="http://schemas.microsoft.com/office/drawing/2014/main" id="{33214C8C-FD07-3C22-F27A-A9280146D79A}"/>
              </a:ext>
            </a:extLst>
          </p:cNvPr>
          <p:cNvSpPr txBox="1"/>
          <p:nvPr/>
        </p:nvSpPr>
        <p:spPr>
          <a:xfrm>
            <a:off x="490330" y="883917"/>
            <a:ext cx="10462150" cy="57554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rPr>
              <a:t>Volume 40, Issue 4</a:t>
            </a:r>
          </a:p>
          <a:p>
            <a:r>
              <a:rPr lang="en-GB" sz="2000" b="1" dirty="0">
                <a:solidFill>
                  <a:schemeClr val="accent1">
                    <a:lumMod val="50000"/>
                  </a:schemeClr>
                </a:solidFill>
              </a:rPr>
              <a:t>Expected publication date: December 15 - 2024</a:t>
            </a:r>
          </a:p>
          <a:p>
            <a:endParaRPr lang="nl-NL" sz="2400" b="1" dirty="0">
              <a:solidFill>
                <a:schemeClr val="accent1">
                  <a:lumMod val="50000"/>
                </a:schemeClr>
              </a:solidFill>
            </a:endParaRPr>
          </a:p>
          <a:p>
            <a:endParaRPr lang="nl-NL" sz="2400" b="1" dirty="0">
              <a:solidFill>
                <a:schemeClr val="accent1">
                  <a:lumMod val="50000"/>
                </a:schemeClr>
              </a:solidFill>
            </a:endParaRPr>
          </a:p>
          <a:p>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Themes: </a:t>
            </a:r>
          </a:p>
          <a:p>
            <a:endParaRPr lang="nl-NL" sz="1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issue: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“Improving Decision-Making for All” - IAOS-ISI 2024 MEXICO CITY CONFERENCE</a:t>
            </a:r>
          </a:p>
          <a:p>
            <a:pPr marL="342900" indent="-342900">
              <a:buFont typeface="Arial" panose="020B0604020202020204" pitchFamily="34" charset="0"/>
              <a:buChar char="•"/>
            </a:pPr>
            <a:endPar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topic: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“New Guidelines on time use surveys” - 3/4 papers</a:t>
            </a:r>
          </a:p>
          <a:p>
            <a:pPr marL="171450" indent="-171450">
              <a:buFont typeface="Arial" panose="020B0604020202020204" pitchFamily="34" charset="0"/>
              <a:buChar char="•"/>
            </a:pPr>
            <a:endParaRPr lang="nl-NL" sz="1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topic: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r>
              <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International Conference on Sharing Economy and Contemporary Business Models: Theory and Practice - IC-SHARE 2024”</a:t>
            </a:r>
            <a:endPar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nl-NL" sz="1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topic: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“Privacy Enhancing Technologies </a:t>
            </a:r>
            <a:r>
              <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for improved access/use of micro-data</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- 3/4 papers</a:t>
            </a:r>
          </a:p>
        </p:txBody>
      </p:sp>
    </p:spTree>
    <p:extLst>
      <p:ext uri="{BB962C8B-B14F-4D97-AF65-F5344CB8AC3E}">
        <p14:creationId xmlns:p14="http://schemas.microsoft.com/office/powerpoint/2010/main" val="2967293545"/>
      </p:ext>
    </p:extLst>
  </p:cSld>
  <p:clrMapOvr>
    <a:masterClrMapping/>
  </p:clrMapOvr>
  <p:transition spd="slow" advClick="0" advTm="8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Wijzig tekst: klik 2x"/>
          <p:cNvSpPr txBox="1">
            <a:spLocks noGrp="1"/>
          </p:cNvSpPr>
          <p:nvPr>
            <p:ph type="body" sz="quarter" idx="1"/>
          </p:nvPr>
        </p:nvSpPr>
        <p:spPr>
          <a:xfrm>
            <a:off x="490330" y="2762153"/>
            <a:ext cx="11701670" cy="3877186"/>
          </a:xfrm>
          <a:prstGeom prst="rect">
            <a:avLst/>
          </a:prstGeom>
        </p:spPr>
        <p:txBody>
          <a:bodyPr>
            <a:normAutofit/>
          </a:bodyPr>
          <a:lstStyle/>
          <a:p>
            <a:pPr algn="just">
              <a:lnSpc>
                <a:spcPct val="150000"/>
              </a:lnSpc>
            </a:pPr>
            <a:r>
              <a:rPr lang="en-US" sz="4400" kern="100" dirty="0">
                <a:effectLst/>
                <a:latin typeface="Aptos" panose="020B0004020202020204" pitchFamily="34" charset="0"/>
                <a:ea typeface="Yu Gothic" panose="020B0400000000000000" pitchFamily="34" charset="-128"/>
                <a:cs typeface="Times New Roman" panose="02020603050405020304" pitchFamily="18" charset="0"/>
              </a:rPr>
              <a:t> </a:t>
            </a:r>
            <a:endParaRPr lang="it-IT" sz="4400" kern="100" dirty="0">
              <a:effectLst/>
              <a:latin typeface="Aptos" panose="020B0004020202020204" pitchFamily="34" charset="0"/>
              <a:ea typeface="Yu Gothic" panose="020B0400000000000000" pitchFamily="34" charset="-128"/>
              <a:cs typeface="Times New Roman" panose="02020603050405020304" pitchFamily="18" charset="0"/>
            </a:endParaRPr>
          </a:p>
          <a:p>
            <a:pPr algn="just"/>
            <a:endParaRPr dirty="0"/>
          </a:p>
        </p:txBody>
      </p:sp>
      <p:pic>
        <p:nvPicPr>
          <p:cNvPr id="2" name="Afbeelding 1">
            <a:extLst>
              <a:ext uri="{FF2B5EF4-FFF2-40B4-BE49-F238E27FC236}">
                <a16:creationId xmlns:a16="http://schemas.microsoft.com/office/drawing/2014/main" id="{3EFF00DA-273D-6D1C-16CF-C58D6BA3E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9382" y="-1"/>
            <a:ext cx="2022618" cy="2762153"/>
          </a:xfrm>
          <a:prstGeom prst="rect">
            <a:avLst/>
          </a:prstGeom>
        </p:spPr>
      </p:pic>
      <p:pic>
        <p:nvPicPr>
          <p:cNvPr id="3" name="Google Shape;187;p22" descr="Google Shape;187;p22">
            <a:extLst>
              <a:ext uri="{FF2B5EF4-FFF2-40B4-BE49-F238E27FC236}">
                <a16:creationId xmlns:a16="http://schemas.microsoft.com/office/drawing/2014/main" id="{CE6D1469-56AB-E02A-6809-65FA1FFF8927}"/>
              </a:ext>
            </a:extLst>
          </p:cNvPr>
          <p:cNvPicPr>
            <a:picLocks noChangeAspect="1"/>
          </p:cNvPicPr>
          <p:nvPr/>
        </p:nvPicPr>
        <p:blipFill>
          <a:blip r:embed="rId3"/>
          <a:stretch>
            <a:fillRect/>
          </a:stretch>
        </p:blipFill>
        <p:spPr>
          <a:xfrm>
            <a:off x="914399" y="359160"/>
            <a:ext cx="1673933" cy="255776"/>
          </a:xfrm>
          <a:prstGeom prst="rect">
            <a:avLst/>
          </a:prstGeom>
          <a:ln w="12700">
            <a:miter lim="400000"/>
          </a:ln>
        </p:spPr>
      </p:pic>
      <p:sp>
        <p:nvSpPr>
          <p:cNvPr id="5" name="Tekstvak 4">
            <a:extLst>
              <a:ext uri="{FF2B5EF4-FFF2-40B4-BE49-F238E27FC236}">
                <a16:creationId xmlns:a16="http://schemas.microsoft.com/office/drawing/2014/main" id="{33214C8C-FD07-3C22-F27A-A9280146D79A}"/>
              </a:ext>
            </a:extLst>
          </p:cNvPr>
          <p:cNvSpPr txBox="1"/>
          <p:nvPr/>
        </p:nvSpPr>
        <p:spPr>
          <a:xfrm>
            <a:off x="203200" y="1219200"/>
            <a:ext cx="11338560" cy="50783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ea typeface="Calibri" panose="020F0502020204030204" pitchFamily="34" charset="0"/>
                <a:cs typeface="Calibri" panose="020F0502020204030204" pitchFamily="34" charset="0"/>
              </a:rPr>
              <a:t>Volume 41, Issues 1-4</a:t>
            </a:r>
          </a:p>
          <a:p>
            <a:endParaRPr lang="nl-NL" sz="36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Themes:</a:t>
            </a:r>
          </a:p>
          <a:p>
            <a:endParaRPr lang="nl-NL" sz="1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issue: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“Data Governance in the Public Sector”</a:t>
            </a:r>
          </a:p>
          <a:p>
            <a:pPr marL="171450" indent="-171450">
              <a:buFont typeface="Arial" panose="020B0604020202020204" pitchFamily="34" charset="0"/>
              <a:buChar char="•"/>
            </a:pPr>
            <a:endParaRPr lang="nl-NL" sz="1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issue:</a:t>
            </a:r>
            <a:r>
              <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“Seventh International Conference on Establishment Statistics (ICES VII)”</a:t>
            </a:r>
            <a:endPar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nl-NL" sz="12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issue: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“Assessing Gender Equality”</a:t>
            </a:r>
          </a:p>
          <a:p>
            <a:pPr marL="171450" indent="-171450">
              <a:buFont typeface="Arial" panose="020B0604020202020204" pitchFamily="34" charset="0"/>
              <a:buChar char="•"/>
            </a:pPr>
            <a:endParaRPr lang="nl-NL" sz="1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issue: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r>
              <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Environmental accounting for climate change monitoring</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endPar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topic: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r>
              <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New statistical  framework to measure corruption</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p>
          <a:p>
            <a:pPr marL="171450" indent="-171450">
              <a:buFont typeface="Arial" panose="020B0604020202020204" pitchFamily="34" charset="0"/>
              <a:buChar char="•"/>
            </a:pPr>
            <a:endParaRPr lang="nl-NL" sz="1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Special topic: </a:t>
            </a:r>
            <a:r>
              <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t>
            </a:r>
            <a:r>
              <a:rPr lang="en-GB"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Measuring tourism sustainability”</a:t>
            </a:r>
            <a:endParaRPr lang="nl-NL" sz="24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2309775"/>
      </p:ext>
    </p:extLst>
  </p:cSld>
  <p:clrMapOvr>
    <a:masterClrMapping/>
  </p:clrMapOvr>
  <p:transition spd="slow" advClick="0" advTm="8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EFF00DA-273D-6D1C-16CF-C58D6BA3E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4286" y="0"/>
            <a:ext cx="1517714" cy="2072640"/>
          </a:xfrm>
          <a:prstGeom prst="rect">
            <a:avLst/>
          </a:prstGeom>
        </p:spPr>
      </p:pic>
      <p:pic>
        <p:nvPicPr>
          <p:cNvPr id="3" name="Google Shape;187;p22" descr="Google Shape;187;p22">
            <a:extLst>
              <a:ext uri="{FF2B5EF4-FFF2-40B4-BE49-F238E27FC236}">
                <a16:creationId xmlns:a16="http://schemas.microsoft.com/office/drawing/2014/main" id="{85614C4D-4128-9CCE-3CF6-F6A3393C2661}"/>
              </a:ext>
            </a:extLst>
          </p:cNvPr>
          <p:cNvPicPr>
            <a:picLocks noChangeAspect="1"/>
          </p:cNvPicPr>
          <p:nvPr/>
        </p:nvPicPr>
        <p:blipFill>
          <a:blip r:embed="rId3"/>
          <a:stretch>
            <a:fillRect/>
          </a:stretch>
        </p:blipFill>
        <p:spPr>
          <a:xfrm>
            <a:off x="1146025" y="777340"/>
            <a:ext cx="1694904" cy="258980"/>
          </a:xfrm>
          <a:prstGeom prst="rect">
            <a:avLst/>
          </a:prstGeom>
          <a:ln w="12700">
            <a:miter lim="400000"/>
          </a:ln>
        </p:spPr>
      </p:pic>
      <p:sp>
        <p:nvSpPr>
          <p:cNvPr id="6" name="Tekstvak 5">
            <a:extLst>
              <a:ext uri="{FF2B5EF4-FFF2-40B4-BE49-F238E27FC236}">
                <a16:creationId xmlns:a16="http://schemas.microsoft.com/office/drawing/2014/main" id="{76EB34EC-91F6-5F68-B265-1658A8B779F9}"/>
              </a:ext>
            </a:extLst>
          </p:cNvPr>
          <p:cNvSpPr txBox="1"/>
          <p:nvPr/>
        </p:nvSpPr>
        <p:spPr>
          <a:xfrm>
            <a:off x="3048786" y="3044279"/>
            <a:ext cx="6094428" cy="7694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nl-NL" sz="4400" b="1" dirty="0" err="1">
                <a:latin typeface="M PLUS Rounded 1c"/>
              </a:rPr>
              <a:t>Thank</a:t>
            </a:r>
            <a:r>
              <a:rPr lang="nl-NL" sz="4400" b="1" dirty="0">
                <a:latin typeface="M PLUS Rounded 1c"/>
              </a:rPr>
              <a:t> </a:t>
            </a:r>
            <a:r>
              <a:rPr lang="nl-NL" sz="4400" b="1" dirty="0" err="1">
                <a:latin typeface="M PLUS Rounded 1c"/>
              </a:rPr>
              <a:t>you</a:t>
            </a:r>
            <a:r>
              <a:rPr lang="nl-NL" sz="4400" b="1" dirty="0">
                <a:latin typeface="M PLUS Rounded 1c"/>
              </a:rPr>
              <a:t>!</a:t>
            </a:r>
          </a:p>
        </p:txBody>
      </p:sp>
      <p:pic>
        <p:nvPicPr>
          <p:cNvPr id="1026" name="Picture 2">
            <a:extLst>
              <a:ext uri="{FF2B5EF4-FFF2-40B4-BE49-F238E27FC236}">
                <a16:creationId xmlns:a16="http://schemas.microsoft.com/office/drawing/2014/main" id="{25A7DC98-7365-2C86-9876-FFBE927A93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60307" y="4945120"/>
            <a:ext cx="2231693" cy="191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122989"/>
      </p:ext>
    </p:extLst>
  </p:cSld>
  <p:clrMapOvr>
    <a:masterClrMapping/>
  </p:clrMapOvr>
  <p:transition spd="slow" advClick="0" advTm="8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Google Shape;105;p15"/>
          <p:cNvSpPr txBox="1"/>
          <p:nvPr/>
        </p:nvSpPr>
        <p:spPr>
          <a:xfrm>
            <a:off x="1841867" y="6286608"/>
            <a:ext cx="8240750" cy="37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lvl1pPr algn="ctr">
              <a:defRPr sz="1800" b="1">
                <a:latin typeface="Proxima Nova"/>
                <a:ea typeface="Proxima Nova"/>
                <a:cs typeface="Proxima Nova"/>
                <a:sym typeface="Proxima Nova"/>
              </a:defRPr>
            </a:lvl1pPr>
          </a:lstStyle>
          <a:p>
            <a:r>
              <a:rPr lang="it-IT" dirty="0"/>
              <a:t>SJIAOS website: officialstatistics.com</a:t>
            </a:r>
          </a:p>
        </p:txBody>
      </p:sp>
      <p:sp>
        <p:nvSpPr>
          <p:cNvPr id="179" name="Google Shape;107;p15"/>
          <p:cNvSpPr txBox="1">
            <a:spLocks noGrp="1"/>
          </p:cNvSpPr>
          <p:nvPr>
            <p:ph type="title"/>
          </p:nvPr>
        </p:nvSpPr>
        <p:spPr>
          <a:xfrm>
            <a:off x="1767438" y="-334704"/>
            <a:ext cx="6990481" cy="1646305"/>
          </a:xfrm>
          <a:prstGeom prst="rect">
            <a:avLst/>
          </a:prstGeom>
        </p:spPr>
        <p:txBody>
          <a:bodyPr/>
          <a:lstStyle>
            <a:lvl1pPr>
              <a:defRPr sz="3600" b="1">
                <a:latin typeface="M PLUS Rounded 1c"/>
                <a:ea typeface="M PLUS Rounded 1c"/>
                <a:cs typeface="M PLUS Rounded 1c"/>
                <a:sym typeface="M PLUS Rounded 1c"/>
              </a:defRPr>
            </a:lvl1pPr>
          </a:lstStyle>
          <a:p>
            <a:r>
              <a:rPr dirty="0">
                <a:solidFill>
                  <a:schemeClr val="accent1">
                    <a:lumMod val="50000"/>
                  </a:schemeClr>
                </a:solidFill>
              </a:rPr>
              <a:t>The Statistical Journal of the IAOS</a:t>
            </a:r>
          </a:p>
        </p:txBody>
      </p:sp>
      <p:sp>
        <p:nvSpPr>
          <p:cNvPr id="180" name="Google Shape;104;p15"/>
          <p:cNvSpPr txBox="1">
            <a:spLocks noGrp="1"/>
          </p:cNvSpPr>
          <p:nvPr>
            <p:ph type="body" sz="half" idx="1"/>
          </p:nvPr>
        </p:nvSpPr>
        <p:spPr>
          <a:xfrm>
            <a:off x="362239" y="1417194"/>
            <a:ext cx="10905201" cy="4465045"/>
          </a:xfrm>
          <a:prstGeom prst="rect">
            <a:avLst/>
          </a:prstGeom>
        </p:spPr>
        <p:txBody>
          <a:bodyPr>
            <a:noAutofit/>
          </a:bodyPr>
          <a:lstStyle>
            <a:lvl1pPr algn="l">
              <a:lnSpc>
                <a:spcPct val="80000"/>
              </a:lnSpc>
              <a:spcBef>
                <a:spcPts val="0"/>
              </a:spcBef>
              <a:defRPr sz="2900">
                <a:solidFill>
                  <a:srgbClr val="000000"/>
                </a:solidFill>
                <a:latin typeface="Proxima Nova"/>
                <a:ea typeface="Proxima Nova"/>
                <a:cs typeface="Proxima Nova"/>
                <a:sym typeface="Proxima Nova"/>
              </a:defRPr>
            </a:lvl1pPr>
          </a:lstStyle>
          <a:p>
            <a:pPr>
              <a:lnSpc>
                <a:spcPct val="90000"/>
              </a:lnSpc>
              <a:spcAft>
                <a:spcPts val="600"/>
              </a:spcAft>
            </a:pPr>
            <a:r>
              <a:rPr sz="2600" dirty="0">
                <a:latin typeface="Calibri" panose="020F0502020204030204" pitchFamily="34" charset="0"/>
                <a:ea typeface="Calibri" panose="020F0502020204030204" pitchFamily="34" charset="0"/>
                <a:cs typeface="Calibri" panose="020F0502020204030204" pitchFamily="34" charset="0"/>
              </a:rPr>
              <a:t>The Statistical Journal of the IAOS (SJIAOS) is the flagship journal of the International Association for Official Statistics. </a:t>
            </a:r>
            <a:endParaRPr lang="nl-NL" sz="2600" dirty="0">
              <a:latin typeface="Calibri" panose="020F0502020204030204" pitchFamily="34" charset="0"/>
              <a:ea typeface="Calibri" panose="020F0502020204030204" pitchFamily="34" charset="0"/>
              <a:cs typeface="Calibri" panose="020F0502020204030204" pitchFamily="34" charset="0"/>
            </a:endParaRPr>
          </a:p>
          <a:p>
            <a:pPr>
              <a:lnSpc>
                <a:spcPct val="90000"/>
              </a:lnSpc>
              <a:spcAft>
                <a:spcPts val="600"/>
              </a:spcAft>
            </a:pPr>
            <a:r>
              <a:rPr sz="2600" dirty="0">
                <a:latin typeface="Calibri" panose="020F0502020204030204" pitchFamily="34" charset="0"/>
                <a:ea typeface="Calibri" panose="020F0502020204030204" pitchFamily="34" charset="0"/>
                <a:cs typeface="Calibri" panose="020F0502020204030204" pitchFamily="34" charset="0"/>
              </a:rPr>
              <a:t>Its main aim is to support the IAOS mission by publishing articles t</a:t>
            </a:r>
            <a:r>
              <a:rPr lang="it-IT" sz="2600" dirty="0" err="1">
                <a:latin typeface="Calibri" panose="020F0502020204030204" pitchFamily="34" charset="0"/>
                <a:ea typeface="Calibri" panose="020F0502020204030204" pitchFamily="34" charset="0"/>
                <a:cs typeface="Calibri" panose="020F0502020204030204" pitchFamily="34" charset="0"/>
              </a:rPr>
              <a:t>hat</a:t>
            </a:r>
            <a:r>
              <a:rPr lang="it-IT" sz="2600" dirty="0">
                <a:latin typeface="Calibri" panose="020F0502020204030204" pitchFamily="34" charset="0"/>
                <a:ea typeface="Calibri" panose="020F0502020204030204" pitchFamily="34" charset="0"/>
                <a:cs typeface="Calibri" panose="020F0502020204030204" pitchFamily="34" charset="0"/>
              </a:rPr>
              <a:t> </a:t>
            </a:r>
            <a:r>
              <a:rPr sz="2600" dirty="0">
                <a:latin typeface="Calibri" panose="020F0502020204030204" pitchFamily="34" charset="0"/>
                <a:ea typeface="Calibri" panose="020F0502020204030204" pitchFamily="34" charset="0"/>
                <a:cs typeface="Calibri" panose="020F0502020204030204" pitchFamily="34" charset="0"/>
              </a:rPr>
              <a:t>promote the understanding and advancement of official statistics and t</a:t>
            </a:r>
            <a:r>
              <a:rPr lang="it-IT" sz="2600" dirty="0" err="1">
                <a:latin typeface="Calibri" panose="020F0502020204030204" pitchFamily="34" charset="0"/>
                <a:ea typeface="Calibri" panose="020F0502020204030204" pitchFamily="34" charset="0"/>
                <a:cs typeface="Calibri" panose="020F0502020204030204" pitchFamily="34" charset="0"/>
              </a:rPr>
              <a:t>hat</a:t>
            </a:r>
            <a:r>
              <a:rPr sz="2600" dirty="0">
                <a:latin typeface="Calibri" panose="020F0502020204030204" pitchFamily="34" charset="0"/>
                <a:ea typeface="Calibri" panose="020F0502020204030204" pitchFamily="34" charset="0"/>
                <a:cs typeface="Calibri" panose="020F0502020204030204" pitchFamily="34" charset="0"/>
              </a:rPr>
              <a:t> foster the development of effective and efficient official statistical services on a global basis.</a:t>
            </a:r>
            <a:endParaRPr lang="it-IT" sz="2600" dirty="0">
              <a:latin typeface="Calibri" panose="020F0502020204030204" pitchFamily="34" charset="0"/>
              <a:ea typeface="Calibri" panose="020F0502020204030204" pitchFamily="34" charset="0"/>
              <a:cs typeface="Calibri" panose="020F0502020204030204" pitchFamily="34" charset="0"/>
            </a:endParaRPr>
          </a:p>
          <a:p>
            <a:pPr>
              <a:lnSpc>
                <a:spcPct val="90000"/>
              </a:lnSpc>
              <a:spcAft>
                <a:spcPts val="600"/>
              </a:spcAft>
            </a:pPr>
            <a:r>
              <a:rPr lang="en-GB" sz="2600" u="sng" dirty="0">
                <a:latin typeface="Calibri" panose="020F0502020204030204" pitchFamily="34" charset="0"/>
                <a:ea typeface="Calibri" panose="020F0502020204030204" pitchFamily="34" charset="0"/>
                <a:cs typeface="Calibri" panose="020F0502020204030204" pitchFamily="34" charset="0"/>
              </a:rPr>
              <a:t>Additional objectives</a:t>
            </a:r>
            <a:r>
              <a:rPr lang="en-GB" sz="2600" dirty="0">
                <a:latin typeface="Calibri" panose="020F0502020204030204" pitchFamily="34" charset="0"/>
                <a:ea typeface="Calibri" panose="020F0502020204030204" pitchFamily="34" charset="0"/>
                <a:cs typeface="Calibri" panose="020F0502020204030204" pitchFamily="34" charset="0"/>
              </a:rPr>
              <a:t>:</a:t>
            </a:r>
          </a:p>
          <a:p>
            <a:pPr marL="457200" indent="-457200">
              <a:lnSpc>
                <a:spcPct val="90000"/>
              </a:lnSpc>
              <a:spcAft>
                <a:spcPts val="600"/>
              </a:spcAft>
              <a:buFont typeface="Arial" panose="020B0604020202020204" pitchFamily="34" charset="0"/>
              <a:buChar char="•"/>
            </a:pPr>
            <a:r>
              <a:rPr lang="en-GB" sz="2600" dirty="0">
                <a:latin typeface="Calibri" panose="020F0502020204030204" pitchFamily="34" charset="0"/>
                <a:ea typeface="Calibri" panose="020F0502020204030204" pitchFamily="34" charset="0"/>
                <a:cs typeface="Calibri" panose="020F0502020204030204" pitchFamily="34" charset="0"/>
              </a:rPr>
              <a:t>Promoting the debate on emerging strategic topics in official statistics </a:t>
            </a:r>
          </a:p>
          <a:p>
            <a:pPr marL="457200" indent="-457200">
              <a:lnSpc>
                <a:spcPct val="90000"/>
              </a:lnSpc>
              <a:spcAft>
                <a:spcPts val="600"/>
              </a:spcAft>
              <a:buFont typeface="Arial" panose="020B0604020202020204" pitchFamily="34" charset="0"/>
              <a:buChar char="•"/>
            </a:pPr>
            <a:r>
              <a:rPr lang="en-GB" sz="2600" dirty="0">
                <a:latin typeface="Calibri" panose="020F0502020204030204" pitchFamily="34" charset="0"/>
                <a:ea typeface="Calibri" panose="020F0502020204030204" pitchFamily="34" charset="0"/>
                <a:cs typeface="Calibri" panose="020F0502020204030204" pitchFamily="34" charset="0"/>
              </a:rPr>
              <a:t>Promoting methodological advancements in official statistics</a:t>
            </a:r>
          </a:p>
          <a:p>
            <a:pPr marL="457200" indent="-457200">
              <a:lnSpc>
                <a:spcPct val="90000"/>
              </a:lnSpc>
              <a:spcAft>
                <a:spcPts val="600"/>
              </a:spcAft>
              <a:buFont typeface="Arial" panose="020B0604020202020204" pitchFamily="34" charset="0"/>
              <a:buChar char="•"/>
            </a:pPr>
            <a:r>
              <a:rPr lang="en-GB" sz="2600" dirty="0">
                <a:latin typeface="Calibri" panose="020F0502020204030204" pitchFamily="34" charset="0"/>
                <a:ea typeface="Calibri" panose="020F0502020204030204" pitchFamily="34" charset="0"/>
                <a:cs typeface="Calibri" panose="020F0502020204030204" pitchFamily="34" charset="0"/>
              </a:rPr>
              <a:t>Promoting the use of the Journal as reference for official statisticians around the world &amp; for non-experts (statistical literacy) </a:t>
            </a:r>
          </a:p>
          <a:p>
            <a:pPr>
              <a:lnSpc>
                <a:spcPct val="90000"/>
              </a:lnSpc>
              <a:spcAft>
                <a:spcPts val="1200"/>
              </a:spcAft>
            </a:pPr>
            <a:endParaRPr sz="2800" dirty="0">
              <a:latin typeface="Calibri" panose="020F0502020204030204" pitchFamily="34" charset="0"/>
              <a:ea typeface="Calibri" panose="020F0502020204030204" pitchFamily="34" charset="0"/>
              <a:cs typeface="Calibri" panose="020F0502020204030204" pitchFamily="34" charset="0"/>
            </a:endParaRPr>
          </a:p>
        </p:txBody>
      </p:sp>
      <p:pic>
        <p:nvPicPr>
          <p:cNvPr id="182" name="Google Shape;109;p15" descr="Google Shape;109;p15"/>
          <p:cNvPicPr>
            <a:picLocks noChangeAspect="1"/>
          </p:cNvPicPr>
          <p:nvPr/>
        </p:nvPicPr>
        <p:blipFill>
          <a:blip r:embed="rId2"/>
          <a:stretch>
            <a:fillRect/>
          </a:stretch>
        </p:blipFill>
        <p:spPr>
          <a:xfrm>
            <a:off x="838200" y="6111635"/>
            <a:ext cx="10656000" cy="44574"/>
          </a:xfrm>
          <a:prstGeom prst="rect">
            <a:avLst/>
          </a:prstGeom>
          <a:ln w="12700">
            <a:miter lim="400000"/>
          </a:ln>
        </p:spPr>
      </p:pic>
      <p:pic>
        <p:nvPicPr>
          <p:cNvPr id="187" name="Google Shape;187;p22" descr="Google Shape;187;p22"/>
          <p:cNvPicPr>
            <a:picLocks noChangeAspect="1"/>
          </p:cNvPicPr>
          <p:nvPr/>
        </p:nvPicPr>
        <p:blipFill>
          <a:blip r:embed="rId3"/>
          <a:stretch>
            <a:fillRect/>
          </a:stretch>
        </p:blipFill>
        <p:spPr>
          <a:xfrm>
            <a:off x="432473" y="869332"/>
            <a:ext cx="1684871" cy="257447"/>
          </a:xfrm>
          <a:prstGeom prst="rect">
            <a:avLst/>
          </a:prstGeom>
          <a:ln w="12700">
            <a:miter lim="400000"/>
          </a:ln>
        </p:spPr>
      </p:pic>
      <p:pic>
        <p:nvPicPr>
          <p:cNvPr id="3" name="Afbeelding 2">
            <a:extLst>
              <a:ext uri="{FF2B5EF4-FFF2-40B4-BE49-F238E27FC236}">
                <a16:creationId xmlns:a16="http://schemas.microsoft.com/office/drawing/2014/main" id="{3DC9F8CF-1892-85BA-AEA9-D3FC452F8E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74286" y="0"/>
            <a:ext cx="1517714" cy="20726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advClick="0" advTm="10000">
        <p:fade/>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Google Shape;105;p15"/>
          <p:cNvSpPr txBox="1"/>
          <p:nvPr/>
        </p:nvSpPr>
        <p:spPr>
          <a:xfrm>
            <a:off x="1841867" y="6286608"/>
            <a:ext cx="8240749" cy="3707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lvl1pPr algn="ctr">
              <a:defRPr sz="1800" b="1">
                <a:latin typeface="Proxima Nova"/>
                <a:ea typeface="Proxima Nova"/>
                <a:cs typeface="Proxima Nova"/>
                <a:sym typeface="Proxima Nova"/>
              </a:defRPr>
            </a:lvl1pPr>
          </a:lstStyle>
          <a:p>
            <a:r>
              <a:t>SJIAOS website: officialstatistics.com</a:t>
            </a:r>
          </a:p>
        </p:txBody>
      </p:sp>
      <p:sp>
        <p:nvSpPr>
          <p:cNvPr id="135" name="Google Shape;107;p15"/>
          <p:cNvSpPr txBox="1">
            <a:spLocks noGrp="1"/>
          </p:cNvSpPr>
          <p:nvPr>
            <p:ph type="title"/>
          </p:nvPr>
        </p:nvSpPr>
        <p:spPr>
          <a:xfrm>
            <a:off x="2162379" y="266827"/>
            <a:ext cx="6950283" cy="1003174"/>
          </a:xfrm>
          <a:prstGeom prst="rect">
            <a:avLst/>
          </a:prstGeom>
        </p:spPr>
        <p:txBody>
          <a:bodyPr anchor="ctr">
            <a:normAutofit/>
          </a:bodyPr>
          <a:lstStyle/>
          <a:p>
            <a:pPr algn="ctr">
              <a:defRPr sz="3200" b="1">
                <a:solidFill>
                  <a:srgbClr val="003885"/>
                </a:solidFill>
                <a:latin typeface="M PLUS Rounded 1c"/>
                <a:ea typeface="M PLUS Rounded 1c"/>
                <a:cs typeface="M PLUS Rounded 1c"/>
                <a:sym typeface="M PLUS Rounded 1c"/>
              </a:defRPr>
            </a:pPr>
            <a:r>
              <a:rPr sz="3600" dirty="0"/>
              <a:t>The Statistical Journal of the IAOS</a:t>
            </a:r>
            <a:endParaRPr sz="3600" dirty="0">
              <a:solidFill>
                <a:srgbClr val="00B050"/>
              </a:solidFill>
            </a:endParaRPr>
          </a:p>
        </p:txBody>
      </p:sp>
      <p:pic>
        <p:nvPicPr>
          <p:cNvPr id="136" name="Google Shape;109;p15" descr="Google Shape;109;p15"/>
          <p:cNvPicPr>
            <a:picLocks noChangeAspect="1"/>
          </p:cNvPicPr>
          <p:nvPr/>
        </p:nvPicPr>
        <p:blipFill>
          <a:blip r:embed="rId2"/>
          <a:stretch>
            <a:fillRect/>
          </a:stretch>
        </p:blipFill>
        <p:spPr>
          <a:xfrm>
            <a:off x="838200" y="6111635"/>
            <a:ext cx="10656000" cy="44575"/>
          </a:xfrm>
          <a:prstGeom prst="rect">
            <a:avLst/>
          </a:prstGeom>
          <a:ln w="12700">
            <a:miter lim="400000"/>
          </a:ln>
        </p:spPr>
      </p:pic>
      <p:sp>
        <p:nvSpPr>
          <p:cNvPr id="137" name="Google Shape;110;p15"/>
          <p:cNvSpPr txBox="1"/>
          <p:nvPr/>
        </p:nvSpPr>
        <p:spPr>
          <a:xfrm>
            <a:off x="677771" y="1771888"/>
            <a:ext cx="10568940" cy="3554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a:spAutoFit/>
          </a:bodyPr>
          <a:lstStyle/>
          <a:p>
            <a:pPr>
              <a:defRPr sz="2800" b="1">
                <a:latin typeface="M PLUS Rounded 1c"/>
                <a:ea typeface="M PLUS Rounded 1c"/>
                <a:cs typeface="M PLUS Rounded 1c"/>
                <a:sym typeface="M PLUS Rounded 1c"/>
              </a:defRPr>
            </a:pPr>
            <a:r>
              <a:rPr lang="en-GB" dirty="0"/>
              <a:t>In 2023:</a:t>
            </a:r>
          </a:p>
          <a:p>
            <a:pPr>
              <a:defRPr sz="2800" b="1">
                <a:latin typeface="M PLUS Rounded 1c"/>
                <a:ea typeface="M PLUS Rounded 1c"/>
                <a:cs typeface="M PLUS Rounded 1c"/>
                <a:sym typeface="M PLUS Rounded 1c"/>
              </a:defRPr>
            </a:pPr>
            <a:endParaRPr lang="en-GB" dirty="0"/>
          </a:p>
          <a:p>
            <a:pPr marL="342900" indent="-342900">
              <a:spcAft>
                <a:spcPts val="600"/>
              </a:spcAft>
              <a:buClr>
                <a:srgbClr val="000049"/>
              </a:buClr>
              <a:buSzPts val="2400"/>
              <a:buFont typeface="Arial"/>
              <a:buChar char="•"/>
              <a:defRPr sz="2400">
                <a:latin typeface="M PLUS Rounded 1c"/>
                <a:ea typeface="M PLUS Rounded 1c"/>
                <a:cs typeface="M PLUS Rounded 1c"/>
                <a:sym typeface="M PLUS Rounded 1c"/>
              </a:defRPr>
            </a:pPr>
            <a:r>
              <a:rPr sz="2400" dirty="0"/>
              <a:t>4 regular issues </a:t>
            </a:r>
            <a:r>
              <a:rPr lang="it-IT" sz="2400" dirty="0" err="1"/>
              <a:t>published</a:t>
            </a:r>
            <a:r>
              <a:rPr lang="it-IT" sz="2400" dirty="0"/>
              <a:t> </a:t>
            </a:r>
            <a:r>
              <a:rPr sz="2400" dirty="0"/>
              <a:t>(Volume 39) </a:t>
            </a:r>
            <a:endParaRPr sz="2400" dirty="0">
              <a:latin typeface="Proxima Nova"/>
              <a:ea typeface="Proxima Nova"/>
              <a:cs typeface="Proxima Nova"/>
              <a:sym typeface="Proxima Nova"/>
            </a:endParaRPr>
          </a:p>
          <a:p>
            <a:pPr marL="342900" indent="-342900">
              <a:spcAft>
                <a:spcPts val="600"/>
              </a:spcAft>
              <a:buClr>
                <a:srgbClr val="000049"/>
              </a:buClr>
              <a:buSzPts val="2400"/>
              <a:buFont typeface="Arial"/>
              <a:buChar char="•"/>
              <a:defRPr sz="2400">
                <a:latin typeface="M PLUS Rounded 1c"/>
                <a:ea typeface="M PLUS Rounded 1c"/>
                <a:cs typeface="M PLUS Rounded 1c"/>
                <a:sym typeface="M PLUS Rounded 1c"/>
              </a:defRPr>
            </a:pPr>
            <a:r>
              <a:rPr sz="2400" dirty="0"/>
              <a:t>1016 pages of content  </a:t>
            </a:r>
            <a:endParaRPr sz="2400" dirty="0">
              <a:latin typeface="Proxima Nova"/>
              <a:ea typeface="Proxima Nova"/>
              <a:cs typeface="Proxima Nova"/>
              <a:sym typeface="Proxima Nova"/>
            </a:endParaRPr>
          </a:p>
          <a:p>
            <a:pPr marL="342900" indent="-342900">
              <a:spcAft>
                <a:spcPts val="600"/>
              </a:spcAft>
              <a:buClr>
                <a:srgbClr val="000049"/>
              </a:buClr>
              <a:buSzPts val="2400"/>
              <a:buFont typeface="Arial"/>
              <a:buChar char="•"/>
              <a:defRPr sz="2400">
                <a:latin typeface="M PLUS Rounded 1c"/>
                <a:ea typeface="M PLUS Rounded 1c"/>
                <a:cs typeface="M PLUS Rounded 1c"/>
                <a:sym typeface="M PLUS Rounded 1c"/>
              </a:defRPr>
            </a:pPr>
            <a:r>
              <a:rPr sz="2400" dirty="0"/>
              <a:t>7</a:t>
            </a:r>
            <a:r>
              <a:rPr lang="it-IT" sz="2400" dirty="0"/>
              <a:t>8</a:t>
            </a:r>
            <a:r>
              <a:rPr sz="2400" dirty="0"/>
              <a:t> articles (excluding editorials and discussion platform)</a:t>
            </a:r>
          </a:p>
          <a:p>
            <a:pPr marL="342900" indent="-342900">
              <a:spcAft>
                <a:spcPts val="600"/>
              </a:spcAft>
              <a:buClr>
                <a:srgbClr val="000049"/>
              </a:buClr>
              <a:buSzPts val="2400"/>
              <a:buFont typeface="Arial"/>
              <a:buChar char="•"/>
              <a:defRPr sz="2400">
                <a:latin typeface="M PLUS Rounded 1c"/>
                <a:ea typeface="M PLUS Rounded 1c"/>
                <a:cs typeface="M PLUS Rounded 1c"/>
                <a:sym typeface="M PLUS Rounded 1c"/>
              </a:defRPr>
            </a:pPr>
            <a:r>
              <a:rPr sz="2400" dirty="0"/>
              <a:t>3</a:t>
            </a:r>
            <a:r>
              <a:rPr lang="it-IT" sz="2400" dirty="0"/>
              <a:t>8</a:t>
            </a:r>
            <a:r>
              <a:rPr sz="2400" dirty="0"/>
              <a:t> Free/Open Access (4</a:t>
            </a:r>
            <a:r>
              <a:rPr lang="it-IT" sz="2400" dirty="0"/>
              <a:t>9</a:t>
            </a:r>
            <a:r>
              <a:rPr sz="2400" dirty="0"/>
              <a:t>%)</a:t>
            </a:r>
            <a:endParaRPr lang="it-IT" sz="2400" dirty="0"/>
          </a:p>
          <a:p>
            <a:pPr marL="342900" indent="-342900">
              <a:spcAft>
                <a:spcPts val="600"/>
              </a:spcAft>
              <a:buClr>
                <a:srgbClr val="000049"/>
              </a:buClr>
              <a:buSzPts val="2400"/>
              <a:buFont typeface="Arial"/>
              <a:buChar char="•"/>
              <a:defRPr sz="2400">
                <a:latin typeface="M PLUS Rounded 1c"/>
                <a:ea typeface="M PLUS Rounded 1c"/>
                <a:cs typeface="M PLUS Rounded 1c"/>
                <a:sym typeface="M PLUS Rounded 1c"/>
              </a:defRPr>
            </a:pPr>
            <a:r>
              <a:rPr lang="it-IT" sz="2400" dirty="0"/>
              <a:t>225 </a:t>
            </a:r>
            <a:r>
              <a:rPr lang="it-IT" sz="2400" dirty="0" err="1"/>
              <a:t>Authors</a:t>
            </a:r>
            <a:r>
              <a:rPr lang="it-IT" sz="2400" dirty="0"/>
              <a:t> </a:t>
            </a:r>
            <a:r>
              <a:rPr lang="it-IT" sz="2400" dirty="0" err="1"/>
              <a:t>involved</a:t>
            </a:r>
            <a:endParaRPr lang="it-IT" sz="2400" dirty="0"/>
          </a:p>
          <a:p>
            <a:pPr marL="342900" indent="-342900">
              <a:spcAft>
                <a:spcPts val="600"/>
              </a:spcAft>
              <a:buClr>
                <a:srgbClr val="000049"/>
              </a:buClr>
              <a:buSzPts val="2400"/>
              <a:buFont typeface="Arial"/>
              <a:buChar char="•"/>
              <a:defRPr sz="2400">
                <a:solidFill>
                  <a:srgbClr val="FF0000"/>
                </a:solidFill>
                <a:latin typeface="M PLUS Rounded 1c"/>
                <a:ea typeface="M PLUS Rounded 1c"/>
                <a:cs typeface="M PLUS Rounded 1c"/>
                <a:sym typeface="M PLUS Rounded 1c"/>
              </a:defRPr>
            </a:pPr>
            <a:r>
              <a:rPr sz="2400" dirty="0">
                <a:solidFill>
                  <a:srgbClr val="002060"/>
                </a:solidFill>
              </a:rPr>
              <a:t>Out of 127 articles submitted, 35 were rejected (28%)</a:t>
            </a:r>
            <a:endParaRPr lang="it-IT" sz="2400" dirty="0">
              <a:solidFill>
                <a:srgbClr val="002060"/>
              </a:solidFill>
            </a:endParaRPr>
          </a:p>
        </p:txBody>
      </p:sp>
      <p:pic>
        <p:nvPicPr>
          <p:cNvPr id="138" name="Google Shape;187;p22" descr="Google Shape;187;p22"/>
          <p:cNvPicPr>
            <a:picLocks noChangeAspect="1"/>
          </p:cNvPicPr>
          <p:nvPr/>
        </p:nvPicPr>
        <p:blipFill>
          <a:blip r:embed="rId3"/>
          <a:stretch>
            <a:fillRect/>
          </a:stretch>
        </p:blipFill>
        <p:spPr>
          <a:xfrm>
            <a:off x="477508" y="778873"/>
            <a:ext cx="1684872" cy="257448"/>
          </a:xfrm>
          <a:prstGeom prst="rect">
            <a:avLst/>
          </a:prstGeom>
          <a:ln w="12700">
            <a:miter lim="400000"/>
          </a:ln>
        </p:spPr>
      </p:pic>
      <p:pic>
        <p:nvPicPr>
          <p:cNvPr id="139" name="Afbeelding 4" descr="Afbeelding 4"/>
          <p:cNvPicPr>
            <a:picLocks noChangeAspect="1"/>
          </p:cNvPicPr>
          <p:nvPr/>
        </p:nvPicPr>
        <p:blipFill>
          <a:blip r:embed="rId4"/>
          <a:stretch>
            <a:fillRect/>
          </a:stretch>
        </p:blipFill>
        <p:spPr>
          <a:xfrm>
            <a:off x="10674285" y="0"/>
            <a:ext cx="1517715" cy="207264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advClick="0" advTm="12000">
        <p:fade/>
      </p:transition>
    </mc:Choice>
    <mc:Fallback xmlns="" xmlns:m="http://schemas.openxmlformats.org/officeDocument/2006/math" xmlns:a14="http://schemas.microsoft.com/office/drawing/2010/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5" name="Google Shape;187;p22" descr="Google Shape;187;p22"/>
          <p:cNvPicPr>
            <a:picLocks noChangeAspect="1"/>
          </p:cNvPicPr>
          <p:nvPr/>
        </p:nvPicPr>
        <p:blipFill>
          <a:blip r:embed="rId2"/>
          <a:stretch>
            <a:fillRect/>
          </a:stretch>
        </p:blipFill>
        <p:spPr>
          <a:xfrm>
            <a:off x="328332" y="816721"/>
            <a:ext cx="1694904" cy="258980"/>
          </a:xfrm>
          <a:prstGeom prst="rect">
            <a:avLst/>
          </a:prstGeom>
          <a:ln w="12700">
            <a:miter lim="400000"/>
          </a:ln>
        </p:spPr>
      </p:pic>
      <p:pic>
        <p:nvPicPr>
          <p:cNvPr id="2" name="Afbeelding 1">
            <a:extLst>
              <a:ext uri="{FF2B5EF4-FFF2-40B4-BE49-F238E27FC236}">
                <a16:creationId xmlns:a16="http://schemas.microsoft.com/office/drawing/2014/main" id="{4C82E1A2-66DD-ED89-6CCE-18C63F974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4286" y="0"/>
            <a:ext cx="1517714" cy="2072640"/>
          </a:xfrm>
          <a:prstGeom prst="rect">
            <a:avLst/>
          </a:prstGeom>
        </p:spPr>
      </p:pic>
      <p:sp>
        <p:nvSpPr>
          <p:cNvPr id="11" name="Tekstvak 10">
            <a:extLst>
              <a:ext uri="{FF2B5EF4-FFF2-40B4-BE49-F238E27FC236}">
                <a16:creationId xmlns:a16="http://schemas.microsoft.com/office/drawing/2014/main" id="{7ED7C3AE-4FD0-D443-41F7-582B988116C3}"/>
              </a:ext>
            </a:extLst>
          </p:cNvPr>
          <p:cNvSpPr txBox="1"/>
          <p:nvPr/>
        </p:nvSpPr>
        <p:spPr>
          <a:xfrm>
            <a:off x="2410762" y="521506"/>
            <a:ext cx="8263524"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latin typeface="M PLUS Rounded 1c"/>
              </a:rPr>
              <a:t>Content: Editorials</a:t>
            </a:r>
          </a:p>
        </p:txBody>
      </p:sp>
      <p:graphicFrame>
        <p:nvGraphicFramePr>
          <p:cNvPr id="3" name="Table 2">
            <a:extLst>
              <a:ext uri="{FF2B5EF4-FFF2-40B4-BE49-F238E27FC236}">
                <a16:creationId xmlns:a16="http://schemas.microsoft.com/office/drawing/2014/main" id="{D412580E-E875-2234-8036-0C3719C3726D}"/>
              </a:ext>
            </a:extLst>
          </p:cNvPr>
          <p:cNvGraphicFramePr>
            <a:graphicFrameLocks noGrp="1"/>
          </p:cNvGraphicFramePr>
          <p:nvPr>
            <p:extLst>
              <p:ext uri="{D42A27DB-BD31-4B8C-83A1-F6EECF244321}">
                <p14:modId xmlns:p14="http://schemas.microsoft.com/office/powerpoint/2010/main" val="2438484241"/>
              </p:ext>
            </p:extLst>
          </p:nvPr>
        </p:nvGraphicFramePr>
        <p:xfrm>
          <a:off x="441960" y="1781973"/>
          <a:ext cx="11308080" cy="4546600"/>
        </p:xfrm>
        <a:graphic>
          <a:graphicData uri="http://schemas.openxmlformats.org/drawingml/2006/table">
            <a:tbl>
              <a:tblPr firstRow="1" bandRow="1">
                <a:tableStyleId>{4C3C2611-4C71-4FC5-86AE-919BDF0F9419}</a:tableStyleId>
              </a:tblPr>
              <a:tblGrid>
                <a:gridCol w="1177315">
                  <a:extLst>
                    <a:ext uri="{9D8B030D-6E8A-4147-A177-3AD203B41FA5}">
                      <a16:colId xmlns:a16="http://schemas.microsoft.com/office/drawing/2014/main" val="2285480967"/>
                    </a:ext>
                  </a:extLst>
                </a:gridCol>
                <a:gridCol w="1114667">
                  <a:extLst>
                    <a:ext uri="{9D8B030D-6E8A-4147-A177-3AD203B41FA5}">
                      <a16:colId xmlns:a16="http://schemas.microsoft.com/office/drawing/2014/main" val="3196869336"/>
                    </a:ext>
                  </a:extLst>
                </a:gridCol>
                <a:gridCol w="9016098">
                  <a:extLst>
                    <a:ext uri="{9D8B030D-6E8A-4147-A177-3AD203B41FA5}">
                      <a16:colId xmlns:a16="http://schemas.microsoft.com/office/drawing/2014/main" val="3815749318"/>
                    </a:ext>
                  </a:extLst>
                </a:gridCol>
              </a:tblGrid>
              <a:tr h="543560">
                <a:tc>
                  <a:txBody>
                    <a:bodyPr/>
                    <a:lstStyle/>
                    <a:p>
                      <a:pPr algn="ctr"/>
                      <a:r>
                        <a:rPr lang="it-IT" sz="2400" dirty="0" err="1">
                          <a:latin typeface="Calibri" panose="020F0502020204030204" pitchFamily="34" charset="0"/>
                          <a:ea typeface="Calibri" panose="020F0502020204030204" pitchFamily="34" charset="0"/>
                          <a:cs typeface="Calibri" panose="020F0502020204030204" pitchFamily="34" charset="0"/>
                        </a:rPr>
                        <a:t>Year</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it-IT" sz="2400" dirty="0" err="1">
                          <a:latin typeface="Calibri" panose="020F0502020204030204" pitchFamily="34" charset="0"/>
                          <a:ea typeface="Calibri" panose="020F0502020204030204" pitchFamily="34" charset="0"/>
                          <a:cs typeface="Calibri" panose="020F0502020204030204" pitchFamily="34" charset="0"/>
                        </a:rPr>
                        <a:t>Issue</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marL="0" indent="0" algn="ctr"/>
                      <a:r>
                        <a:rPr lang="it-IT" sz="2400" dirty="0">
                          <a:latin typeface="Calibri" panose="020F0502020204030204" pitchFamily="34" charset="0"/>
                          <a:ea typeface="Calibri" panose="020F0502020204030204" pitchFamily="34" charset="0"/>
                          <a:cs typeface="Calibri" panose="020F0502020204030204" pitchFamily="34" charset="0"/>
                        </a:rPr>
                        <a:t>Topic</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6449114"/>
                  </a:ext>
                </a:extLst>
              </a:tr>
              <a:tr h="543560">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2024</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June</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The 55</a:t>
                      </a:r>
                      <a:r>
                        <a:rPr lang="en-GB" sz="2400" baseline="30000" dirty="0">
                          <a:latin typeface="Calibri" panose="020F0502020204030204" pitchFamily="34" charset="0"/>
                          <a:ea typeface="Calibri" panose="020F0502020204030204" pitchFamily="34" charset="0"/>
                          <a:cs typeface="Calibri" panose="020F0502020204030204" pitchFamily="34" charset="0"/>
                        </a:rPr>
                        <a:t>th</a:t>
                      </a:r>
                      <a:r>
                        <a:rPr lang="en-GB" sz="2400" dirty="0">
                          <a:latin typeface="Calibri" panose="020F0502020204030204" pitchFamily="34" charset="0"/>
                          <a:ea typeface="Calibri" panose="020F0502020204030204" pitchFamily="34" charset="0"/>
                          <a:cs typeface="Calibri" panose="020F0502020204030204" pitchFamily="34" charset="0"/>
                        </a:rPr>
                        <a:t> session of the UN Statistical Commission: promoting inclusivity and protecting statistical systems from political interference </a:t>
                      </a:r>
                      <a:r>
                        <a:rPr lang="it-IT" sz="2400" dirty="0">
                          <a:latin typeface="Calibri" panose="020F0502020204030204" pitchFamily="34" charset="0"/>
                          <a:ea typeface="Calibri" panose="020F0502020204030204" pitchFamily="34" charset="0"/>
                          <a:cs typeface="Calibri" panose="020F0502020204030204" pitchFamily="34" charset="0"/>
                        </a:rPr>
                        <a:t>(</a:t>
                      </a:r>
                      <a:r>
                        <a:rPr lang="it-IT" sz="2400" dirty="0" err="1">
                          <a:latin typeface="Calibri" panose="020F0502020204030204" pitchFamily="34" charset="0"/>
                          <a:ea typeface="Calibri" panose="020F0502020204030204" pitchFamily="34" charset="0"/>
                          <a:cs typeface="Calibri" panose="020F0502020204030204" pitchFamily="34" charset="0"/>
                        </a:rPr>
                        <a:t>upcoming</a:t>
                      </a:r>
                      <a:r>
                        <a:rPr lang="it-IT" sz="2400" dirty="0">
                          <a:latin typeface="Calibri" panose="020F0502020204030204" pitchFamily="34" charset="0"/>
                          <a:ea typeface="Calibri" panose="020F0502020204030204" pitchFamily="34" charset="0"/>
                          <a:cs typeface="Calibri" panose="020F0502020204030204" pitchFamily="34" charset="0"/>
                        </a:rPr>
                        <a:t>)</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446106844"/>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2024</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March</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Embracing Open Access and FAIR Publishing Principles</a:t>
                      </a:r>
                    </a:p>
                  </a:txBody>
                  <a:tcPr anchor="ctr"/>
                </a:tc>
                <a:extLst>
                  <a:ext uri="{0D108BD9-81ED-4DB2-BD59-A6C34878D82A}">
                    <a16:rowId xmlns:a16="http://schemas.microsoft.com/office/drawing/2014/main" val="3064977371"/>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err="1">
                          <a:latin typeface="Calibri" panose="020F0502020204030204" pitchFamily="34" charset="0"/>
                          <a:ea typeface="Calibri" panose="020F0502020204030204" pitchFamily="34" charset="0"/>
                          <a:cs typeface="Calibri" panose="020F0502020204030204" pitchFamily="34" charset="0"/>
                        </a:rPr>
                        <a:t>Dec</a:t>
                      </a:r>
                      <a:r>
                        <a:rPr lang="it-IT" sz="2400" dirty="0">
                          <a:latin typeface="Calibri" panose="020F0502020204030204" pitchFamily="34" charset="0"/>
                          <a:ea typeface="Calibri" panose="020F0502020204030204" pitchFamily="34" charset="0"/>
                          <a:cs typeface="Calibri" panose="020F0502020204030204" pitchFamily="34" charset="0"/>
                        </a:rPr>
                        <a:t>.</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Present and future of the European Master in Official Statistics</a:t>
                      </a:r>
                    </a:p>
                  </a:txBody>
                  <a:tcPr anchor="ctr"/>
                </a:tc>
                <a:extLst>
                  <a:ext uri="{0D108BD9-81ED-4DB2-BD59-A6C34878D82A}">
                    <a16:rowId xmlns:a16="http://schemas.microsoft.com/office/drawing/2014/main" val="3555727765"/>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err="1">
                          <a:latin typeface="Calibri" panose="020F0502020204030204" pitchFamily="34" charset="0"/>
                          <a:ea typeface="Calibri" panose="020F0502020204030204" pitchFamily="34" charset="0"/>
                          <a:cs typeface="Calibri" panose="020F0502020204030204" pitchFamily="34" charset="0"/>
                        </a:rPr>
                        <a:t>Sept</a:t>
                      </a:r>
                      <a:r>
                        <a:rPr lang="it-IT" sz="2400" dirty="0">
                          <a:latin typeface="Calibri" panose="020F0502020204030204" pitchFamily="34" charset="0"/>
                          <a:ea typeface="Calibri" panose="020F0502020204030204" pitchFamily="34" charset="0"/>
                          <a:cs typeface="Calibri" panose="020F0502020204030204" pitchFamily="34" charset="0"/>
                        </a:rPr>
                        <a:t>.</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Charting the Course for the Next Biennium</a:t>
                      </a:r>
                    </a:p>
                  </a:txBody>
                  <a:tcPr anchor="ctr"/>
                </a:tc>
                <a:extLst>
                  <a:ext uri="{0D108BD9-81ED-4DB2-BD59-A6C34878D82A}">
                    <a16:rowId xmlns:a16="http://schemas.microsoft.com/office/drawing/2014/main" val="3496026040"/>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June</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The times they are a-changing</a:t>
                      </a:r>
                    </a:p>
                  </a:txBody>
                  <a:tcPr anchor="ctr"/>
                </a:tc>
                <a:extLst>
                  <a:ext uri="{0D108BD9-81ED-4DB2-BD59-A6C34878D82A}">
                    <a16:rowId xmlns:a16="http://schemas.microsoft.com/office/drawing/2014/main" val="4260280049"/>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March</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Success, failures, challenges, and opportunities for official statistics in the development and implementation of the SDG Indicator framework</a:t>
                      </a:r>
                    </a:p>
                  </a:txBody>
                  <a:tcPr anchor="ctr"/>
                </a:tc>
                <a:extLst>
                  <a:ext uri="{0D108BD9-81ED-4DB2-BD59-A6C34878D82A}">
                    <a16:rowId xmlns:a16="http://schemas.microsoft.com/office/drawing/2014/main" val="3894902927"/>
                  </a:ext>
                </a:extLst>
              </a:tr>
            </a:tbl>
          </a:graphicData>
        </a:graphic>
      </p:graphicFrame>
    </p:spTree>
    <p:extLst>
      <p:ext uri="{BB962C8B-B14F-4D97-AF65-F5344CB8AC3E}">
        <p14:creationId xmlns:p14="http://schemas.microsoft.com/office/powerpoint/2010/main" val="3953164943"/>
      </p:ext>
    </p:extLst>
  </p:cSld>
  <p:clrMapOvr>
    <a:masterClrMapping/>
  </p:clrMapOvr>
  <p:transition spd="slow" advClick="0" advTm="8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5" name="Google Shape;187;p22" descr="Google Shape;187;p22"/>
          <p:cNvPicPr>
            <a:picLocks noChangeAspect="1"/>
          </p:cNvPicPr>
          <p:nvPr/>
        </p:nvPicPr>
        <p:blipFill>
          <a:blip r:embed="rId2"/>
          <a:stretch>
            <a:fillRect/>
          </a:stretch>
        </p:blipFill>
        <p:spPr>
          <a:xfrm>
            <a:off x="328332" y="816721"/>
            <a:ext cx="1694904" cy="258980"/>
          </a:xfrm>
          <a:prstGeom prst="rect">
            <a:avLst/>
          </a:prstGeom>
          <a:ln w="12700">
            <a:miter lim="400000"/>
          </a:ln>
        </p:spPr>
      </p:pic>
      <p:pic>
        <p:nvPicPr>
          <p:cNvPr id="2" name="Afbeelding 1">
            <a:extLst>
              <a:ext uri="{FF2B5EF4-FFF2-40B4-BE49-F238E27FC236}">
                <a16:creationId xmlns:a16="http://schemas.microsoft.com/office/drawing/2014/main" id="{4C82E1A2-66DD-ED89-6CCE-18C63F974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4286" y="0"/>
            <a:ext cx="1517714" cy="2072640"/>
          </a:xfrm>
          <a:prstGeom prst="rect">
            <a:avLst/>
          </a:prstGeom>
        </p:spPr>
      </p:pic>
      <p:sp>
        <p:nvSpPr>
          <p:cNvPr id="11" name="Tekstvak 10">
            <a:extLst>
              <a:ext uri="{FF2B5EF4-FFF2-40B4-BE49-F238E27FC236}">
                <a16:creationId xmlns:a16="http://schemas.microsoft.com/office/drawing/2014/main" id="{7ED7C3AE-4FD0-D443-41F7-582B988116C3}"/>
              </a:ext>
            </a:extLst>
          </p:cNvPr>
          <p:cNvSpPr txBox="1"/>
          <p:nvPr/>
        </p:nvSpPr>
        <p:spPr>
          <a:xfrm>
            <a:off x="2410762" y="521506"/>
            <a:ext cx="8263524"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nl-NL" sz="3600" b="1" dirty="0">
                <a:solidFill>
                  <a:schemeClr val="accent1">
                    <a:lumMod val="50000"/>
                  </a:schemeClr>
                </a:solidFill>
                <a:latin typeface="M PLUS Rounded 1c"/>
              </a:rPr>
              <a:t>Content: discussion platform</a:t>
            </a:r>
          </a:p>
        </p:txBody>
      </p:sp>
      <p:graphicFrame>
        <p:nvGraphicFramePr>
          <p:cNvPr id="3" name="Table 2">
            <a:extLst>
              <a:ext uri="{FF2B5EF4-FFF2-40B4-BE49-F238E27FC236}">
                <a16:creationId xmlns:a16="http://schemas.microsoft.com/office/drawing/2014/main" id="{D412580E-E875-2234-8036-0C3719C3726D}"/>
              </a:ext>
            </a:extLst>
          </p:cNvPr>
          <p:cNvGraphicFramePr>
            <a:graphicFrameLocks noGrp="1"/>
          </p:cNvGraphicFramePr>
          <p:nvPr>
            <p:extLst>
              <p:ext uri="{D42A27DB-BD31-4B8C-83A1-F6EECF244321}">
                <p14:modId xmlns:p14="http://schemas.microsoft.com/office/powerpoint/2010/main" val="2176439579"/>
              </p:ext>
            </p:extLst>
          </p:nvPr>
        </p:nvGraphicFramePr>
        <p:xfrm>
          <a:off x="441960" y="1781973"/>
          <a:ext cx="11308080" cy="4752848"/>
        </p:xfrm>
        <a:graphic>
          <a:graphicData uri="http://schemas.openxmlformats.org/drawingml/2006/table">
            <a:tbl>
              <a:tblPr firstRow="1" bandRow="1">
                <a:tableStyleId>{4C3C2611-4C71-4FC5-86AE-919BDF0F9419}</a:tableStyleId>
              </a:tblPr>
              <a:tblGrid>
                <a:gridCol w="1177315">
                  <a:extLst>
                    <a:ext uri="{9D8B030D-6E8A-4147-A177-3AD203B41FA5}">
                      <a16:colId xmlns:a16="http://schemas.microsoft.com/office/drawing/2014/main" val="2285480967"/>
                    </a:ext>
                  </a:extLst>
                </a:gridCol>
                <a:gridCol w="1114667">
                  <a:extLst>
                    <a:ext uri="{9D8B030D-6E8A-4147-A177-3AD203B41FA5}">
                      <a16:colId xmlns:a16="http://schemas.microsoft.com/office/drawing/2014/main" val="3196869336"/>
                    </a:ext>
                  </a:extLst>
                </a:gridCol>
                <a:gridCol w="9016098">
                  <a:extLst>
                    <a:ext uri="{9D8B030D-6E8A-4147-A177-3AD203B41FA5}">
                      <a16:colId xmlns:a16="http://schemas.microsoft.com/office/drawing/2014/main" val="3815749318"/>
                    </a:ext>
                  </a:extLst>
                </a:gridCol>
              </a:tblGrid>
              <a:tr h="543560">
                <a:tc>
                  <a:txBody>
                    <a:bodyPr/>
                    <a:lstStyle/>
                    <a:p>
                      <a:pPr algn="ctr"/>
                      <a:r>
                        <a:rPr lang="it-IT" sz="2400" dirty="0" err="1">
                          <a:latin typeface="Calibri" panose="020F0502020204030204" pitchFamily="34" charset="0"/>
                          <a:ea typeface="Calibri" panose="020F0502020204030204" pitchFamily="34" charset="0"/>
                          <a:cs typeface="Calibri" panose="020F0502020204030204" pitchFamily="34" charset="0"/>
                        </a:rPr>
                        <a:t>Year</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it-IT" sz="2400" dirty="0">
                          <a:latin typeface="Calibri" panose="020F0502020204030204" pitchFamily="34" charset="0"/>
                          <a:ea typeface="Calibri" panose="020F0502020204030204" pitchFamily="34" charset="0"/>
                          <a:cs typeface="Calibri" panose="020F0502020204030204" pitchFamily="34" charset="0"/>
                        </a:rPr>
                        <a:t>Nr</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it-IT" sz="2400" dirty="0">
                          <a:latin typeface="Calibri" panose="020F0502020204030204" pitchFamily="34" charset="0"/>
                          <a:ea typeface="Calibri" panose="020F0502020204030204" pitchFamily="34" charset="0"/>
                          <a:cs typeface="Calibri" panose="020F0502020204030204" pitchFamily="34" charset="0"/>
                        </a:rPr>
                        <a:t>Topic</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6449114"/>
                  </a:ext>
                </a:extLst>
              </a:tr>
              <a:tr h="543560">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2024</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Good data are </a:t>
                      </a:r>
                      <a:r>
                        <a:rPr lang="it-IT" sz="2400" dirty="0" err="1">
                          <a:latin typeface="Calibri" panose="020F0502020204030204" pitchFamily="34" charset="0"/>
                          <a:ea typeface="Calibri" panose="020F0502020204030204" pitchFamily="34" charset="0"/>
                          <a:cs typeface="Calibri" panose="020F0502020204030204" pitchFamily="34" charset="0"/>
                        </a:rPr>
                        <a:t>useful</a:t>
                      </a:r>
                      <a:r>
                        <a:rPr lang="it-IT" sz="2400" dirty="0">
                          <a:latin typeface="Calibri" panose="020F0502020204030204" pitchFamily="34" charset="0"/>
                          <a:ea typeface="Calibri" panose="020F0502020204030204" pitchFamily="34" charset="0"/>
                          <a:cs typeface="Calibri" panose="020F0502020204030204" pitchFamily="34" charset="0"/>
                        </a:rPr>
                        <a:t> data (</a:t>
                      </a:r>
                      <a:r>
                        <a:rPr lang="it-IT" sz="2400" dirty="0" err="1">
                          <a:latin typeface="Calibri" panose="020F0502020204030204" pitchFamily="34" charset="0"/>
                          <a:ea typeface="Calibri" panose="020F0502020204030204" pitchFamily="34" charset="0"/>
                          <a:cs typeface="Calibri" panose="020F0502020204030204" pitchFamily="34" charset="0"/>
                        </a:rPr>
                        <a:t>upcoming</a:t>
                      </a:r>
                      <a:r>
                        <a:rPr lang="it-IT" sz="2400" dirty="0">
                          <a:latin typeface="Calibri" panose="020F0502020204030204" pitchFamily="34" charset="0"/>
                          <a:ea typeface="Calibri" panose="020F0502020204030204" pitchFamily="34" charset="0"/>
                          <a:cs typeface="Calibri" panose="020F0502020204030204" pitchFamily="34" charset="0"/>
                        </a:rPr>
                        <a:t>)</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446106844"/>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2024</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19</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What qualities are needed by statisticians to achieve top leadership positions?</a:t>
                      </a:r>
                    </a:p>
                  </a:txBody>
                  <a:tcPr anchor="ctr"/>
                </a:tc>
                <a:extLst>
                  <a:ext uri="{0D108BD9-81ED-4DB2-BD59-A6C34878D82A}">
                    <a16:rowId xmlns:a16="http://schemas.microsoft.com/office/drawing/2014/main" val="3064977371"/>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18</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Are Data Scientists Going to Replace Statisticians?</a:t>
                      </a:r>
                    </a:p>
                  </a:txBody>
                  <a:tcPr anchor="ctr"/>
                </a:tc>
                <a:extLst>
                  <a:ext uri="{0D108BD9-81ED-4DB2-BD59-A6C34878D82A}">
                    <a16:rowId xmlns:a16="http://schemas.microsoft.com/office/drawing/2014/main" val="3555727765"/>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16 -17</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The impact of AI and the availability of data in the so-called Data ecosystem on the development of official statistics.</a:t>
                      </a:r>
                    </a:p>
                  </a:txBody>
                  <a:tcPr anchor="ctr"/>
                </a:tc>
                <a:extLst>
                  <a:ext uri="{0D108BD9-81ED-4DB2-BD59-A6C34878D82A}">
                    <a16:rowId xmlns:a16="http://schemas.microsoft.com/office/drawing/2014/main" val="3496026040"/>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15</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Success, failures, challenges and opportunities for official statistics in the development and implementation of the global SDG indicator framework</a:t>
                      </a:r>
                    </a:p>
                  </a:txBody>
                  <a:tcPr anchor="ctr"/>
                </a:tc>
                <a:extLst>
                  <a:ext uri="{0D108BD9-81ED-4DB2-BD59-A6C34878D82A}">
                    <a16:rowId xmlns:a16="http://schemas.microsoft.com/office/drawing/2014/main" val="4260280049"/>
                  </a:ext>
                </a:extLst>
              </a:tr>
              <a:tr h="54356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rPr>
                        <a:t>2023</a:t>
                      </a:r>
                      <a:endParaRPr kumimoji="0" lang="en-GB" sz="2400" b="0" i="0" u="none" strike="noStrike" kern="0" cap="none" spc="0" normalizeH="0" baseline="0" noProof="0" dirty="0">
                        <a:ln>
                          <a:noFill/>
                        </a:ln>
                        <a:solidFill>
                          <a:srgbClr val="000049"/>
                        </a:solidFill>
                        <a:effectLst/>
                        <a:uLnTx/>
                        <a:uFillTx/>
                        <a:latin typeface="Calibri" panose="020F0502020204030204" pitchFamily="34" charset="0"/>
                        <a:ea typeface="Calibri" panose="020F0502020204030204" pitchFamily="34" charset="0"/>
                        <a:cs typeface="Calibri" panose="020F0502020204030204" pitchFamily="34" charset="0"/>
                        <a:sym typeface="Arial"/>
                      </a:endParaRPr>
                    </a:p>
                  </a:txBody>
                  <a:tcPr anchor="ctr"/>
                </a:tc>
                <a:tc>
                  <a:txBody>
                    <a:bodyPr/>
                    <a:lstStyle/>
                    <a:p>
                      <a:pPr algn="ctr">
                        <a:lnSpc>
                          <a:spcPct val="90000"/>
                        </a:lnSpc>
                      </a:pPr>
                      <a:r>
                        <a:rPr lang="it-IT" sz="2400" dirty="0">
                          <a:latin typeface="Calibri" panose="020F0502020204030204" pitchFamily="34" charset="0"/>
                          <a:ea typeface="Calibri" panose="020F0502020204030204" pitchFamily="34" charset="0"/>
                          <a:cs typeface="Calibri" panose="020F0502020204030204" pitchFamily="34" charset="0"/>
                        </a:rPr>
                        <a:t>14</a:t>
                      </a:r>
                      <a:endParaRPr lang="en-GB" sz="2400" dirty="0">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nSpc>
                          <a:spcPct val="90000"/>
                        </a:lnSpc>
                      </a:pPr>
                      <a:r>
                        <a:rPr lang="en-GB" sz="2400" dirty="0">
                          <a:latin typeface="Calibri" panose="020F0502020204030204" pitchFamily="34" charset="0"/>
                          <a:ea typeface="Calibri" panose="020F0502020204030204" pitchFamily="34" charset="0"/>
                          <a:cs typeface="Calibri" panose="020F0502020204030204" pitchFamily="34" charset="0"/>
                        </a:rPr>
                        <a:t>How can Official Statistics find a way out of the fog?</a:t>
                      </a:r>
                    </a:p>
                  </a:txBody>
                  <a:tcPr anchor="ctr"/>
                </a:tc>
                <a:extLst>
                  <a:ext uri="{0D108BD9-81ED-4DB2-BD59-A6C34878D82A}">
                    <a16:rowId xmlns:a16="http://schemas.microsoft.com/office/drawing/2014/main" val="3894902927"/>
                  </a:ext>
                </a:extLst>
              </a:tr>
            </a:tbl>
          </a:graphicData>
        </a:graphic>
      </p:graphicFrame>
    </p:spTree>
    <p:extLst>
      <p:ext uri="{BB962C8B-B14F-4D97-AF65-F5344CB8AC3E}">
        <p14:creationId xmlns:p14="http://schemas.microsoft.com/office/powerpoint/2010/main" val="2551776053"/>
      </p:ext>
    </p:extLst>
  </p:cSld>
  <p:clrMapOvr>
    <a:masterClrMapping/>
  </p:clrMapOvr>
  <p:transition spd="slow" advClick="0" advTm="8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 name="object 2"/>
          <p:cNvGrpSpPr/>
          <p:nvPr/>
        </p:nvGrpSpPr>
        <p:grpSpPr>
          <a:xfrm>
            <a:off x="838199" y="2396407"/>
            <a:ext cx="5851757" cy="1780712"/>
            <a:chOff x="0" y="0"/>
            <a:chExt cx="5851755" cy="1780710"/>
          </a:xfrm>
        </p:grpSpPr>
        <p:sp>
          <p:nvSpPr>
            <p:cNvPr id="167" name="object 3"/>
            <p:cNvSpPr/>
            <p:nvPr/>
          </p:nvSpPr>
          <p:spPr>
            <a:xfrm>
              <a:off x="4" y="0"/>
              <a:ext cx="5851752" cy="1780700"/>
            </a:xfrm>
            <a:prstGeom prst="rect">
              <a:avLst/>
            </a:prstGeom>
            <a:solidFill>
              <a:srgbClr val="E6EBFF"/>
            </a:solidFill>
            <a:ln w="12700" cap="flat">
              <a:noFill/>
              <a:miter lim="400000"/>
            </a:ln>
            <a:effectLst/>
          </p:spPr>
          <p:txBody>
            <a:bodyPr wrap="square" lIns="45718" tIns="45718" rIns="45718" bIns="45718" numCol="1" anchor="t">
              <a:noAutofit/>
            </a:bodyPr>
            <a:lstStyle/>
            <a:p>
              <a:pPr>
                <a:defRPr>
                  <a:latin typeface="+mj-lt"/>
                  <a:ea typeface="+mj-ea"/>
                  <a:cs typeface="+mj-cs"/>
                  <a:sym typeface="Arial"/>
                </a:defRPr>
              </a:pPr>
              <a:endParaRPr/>
            </a:p>
          </p:txBody>
        </p:sp>
        <p:sp>
          <p:nvSpPr>
            <p:cNvPr id="168" name="object 4"/>
            <p:cNvSpPr/>
            <p:nvPr/>
          </p:nvSpPr>
          <p:spPr>
            <a:xfrm>
              <a:off x="0" y="4"/>
              <a:ext cx="5851755" cy="1780707"/>
            </a:xfrm>
            <a:prstGeom prst="rect">
              <a:avLst/>
            </a:prstGeom>
            <a:solidFill>
              <a:srgbClr val="FFFFFF"/>
            </a:solidFill>
            <a:ln w="12700" cap="flat">
              <a:noFill/>
              <a:miter lim="400000"/>
            </a:ln>
            <a:effectLst/>
          </p:spPr>
          <p:txBody>
            <a:bodyPr wrap="square" lIns="45718" tIns="45718" rIns="45718" bIns="45718" numCol="1" anchor="t">
              <a:noAutofit/>
            </a:bodyPr>
            <a:lstStyle/>
            <a:p>
              <a:pPr>
                <a:defRPr>
                  <a:latin typeface="+mj-lt"/>
                  <a:ea typeface="+mj-ea"/>
                  <a:cs typeface="+mj-cs"/>
                  <a:sym typeface="Arial"/>
                </a:defRPr>
              </a:pPr>
              <a:endParaRPr/>
            </a:p>
          </p:txBody>
        </p:sp>
      </p:grpSp>
      <p:graphicFrame>
        <p:nvGraphicFramePr>
          <p:cNvPr id="170" name="object 5"/>
          <p:cNvGraphicFramePr/>
          <p:nvPr>
            <p:extLst>
              <p:ext uri="{D42A27DB-BD31-4B8C-83A1-F6EECF244321}">
                <p14:modId xmlns:p14="http://schemas.microsoft.com/office/powerpoint/2010/main" val="2675494080"/>
              </p:ext>
            </p:extLst>
          </p:nvPr>
        </p:nvGraphicFramePr>
        <p:xfrm>
          <a:off x="826500" y="1714781"/>
          <a:ext cx="5850889" cy="1779269"/>
        </p:xfrm>
        <a:graphic>
          <a:graphicData uri="http://schemas.openxmlformats.org/drawingml/2006/table">
            <a:tbl>
              <a:tblPr>
                <a:tableStyleId>{4C3C2611-4C71-4FC5-86AE-919BDF0F9419}</a:tableStyleId>
              </a:tblPr>
              <a:tblGrid>
                <a:gridCol w="1499870">
                  <a:extLst>
                    <a:ext uri="{9D8B030D-6E8A-4147-A177-3AD203B41FA5}">
                      <a16:colId xmlns:a16="http://schemas.microsoft.com/office/drawing/2014/main" val="20000"/>
                    </a:ext>
                  </a:extLst>
                </a:gridCol>
                <a:gridCol w="1077595">
                  <a:extLst>
                    <a:ext uri="{9D8B030D-6E8A-4147-A177-3AD203B41FA5}">
                      <a16:colId xmlns:a16="http://schemas.microsoft.com/office/drawing/2014/main" val="20001"/>
                    </a:ext>
                  </a:extLst>
                </a:gridCol>
                <a:gridCol w="1026160">
                  <a:extLst>
                    <a:ext uri="{9D8B030D-6E8A-4147-A177-3AD203B41FA5}">
                      <a16:colId xmlns:a16="http://schemas.microsoft.com/office/drawing/2014/main" val="20002"/>
                    </a:ext>
                  </a:extLst>
                </a:gridCol>
                <a:gridCol w="1205864">
                  <a:extLst>
                    <a:ext uri="{9D8B030D-6E8A-4147-A177-3AD203B41FA5}">
                      <a16:colId xmlns:a16="http://schemas.microsoft.com/office/drawing/2014/main" val="20003"/>
                    </a:ext>
                  </a:extLst>
                </a:gridCol>
                <a:gridCol w="1041400">
                  <a:extLst>
                    <a:ext uri="{9D8B030D-6E8A-4147-A177-3AD203B41FA5}">
                      <a16:colId xmlns:a16="http://schemas.microsoft.com/office/drawing/2014/main" val="20004"/>
                    </a:ext>
                  </a:extLst>
                </a:gridCol>
              </a:tblGrid>
              <a:tr h="438150">
                <a:tc>
                  <a:txBody>
                    <a:bodyPr/>
                    <a:lstStyle/>
                    <a:p>
                      <a:pPr>
                        <a:spcBef>
                          <a:spcPts val="700"/>
                        </a:spcBef>
                        <a:defRPr sz="1800">
                          <a:solidFill>
                            <a:srgbClr val="000000"/>
                          </a:solidFill>
                        </a:defRPr>
                      </a:pPr>
                      <a:r>
                        <a:rPr sz="1800" b="1" spc="-20" dirty="0">
                          <a:solidFill>
                            <a:srgbClr val="000049"/>
                          </a:solidFill>
                          <a:latin typeface="M PLUS Rounded 1c"/>
                          <a:ea typeface="M PLUS Rounded 1c"/>
                          <a:cs typeface="M PLUS Rounded 1c"/>
                          <a:sym typeface="M PLUS Rounded 1c"/>
                        </a:rPr>
                        <a:t>Year</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700"/>
                        </a:spcBef>
                        <a:defRPr sz="1800">
                          <a:solidFill>
                            <a:srgbClr val="000000"/>
                          </a:solidFill>
                        </a:defRPr>
                      </a:pPr>
                      <a:r>
                        <a:rPr sz="1800" b="1" spc="130" dirty="0">
                          <a:solidFill>
                            <a:srgbClr val="000049"/>
                          </a:solidFill>
                          <a:latin typeface="M PLUS Rounded 1c"/>
                          <a:ea typeface="M PLUS Rounded 1c"/>
                          <a:cs typeface="M PLUS Rounded 1c"/>
                          <a:sym typeface="M PLUS Rounded 1c"/>
                        </a:rPr>
                        <a:t>2020</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700"/>
                        </a:spcBef>
                        <a:defRPr sz="1800">
                          <a:solidFill>
                            <a:srgbClr val="000000"/>
                          </a:solidFill>
                        </a:defRPr>
                      </a:pPr>
                      <a:r>
                        <a:rPr sz="1800" b="1" spc="45" dirty="0">
                          <a:solidFill>
                            <a:srgbClr val="000049"/>
                          </a:solidFill>
                          <a:latin typeface="M PLUS Rounded 1c"/>
                          <a:ea typeface="M PLUS Rounded 1c"/>
                          <a:cs typeface="M PLUS Rounded 1c"/>
                          <a:sym typeface="M PLUS Rounded 1c"/>
                        </a:rPr>
                        <a:t>2021</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700"/>
                        </a:spcBef>
                        <a:defRPr sz="1800">
                          <a:solidFill>
                            <a:srgbClr val="000000"/>
                          </a:solidFill>
                        </a:defRPr>
                      </a:pPr>
                      <a:r>
                        <a:rPr sz="1800" b="1" spc="120">
                          <a:solidFill>
                            <a:srgbClr val="000049"/>
                          </a:solidFill>
                          <a:latin typeface="M PLUS Rounded 1c"/>
                          <a:ea typeface="M PLUS Rounded 1c"/>
                          <a:cs typeface="M PLUS Rounded 1c"/>
                          <a:sym typeface="M PLUS Rounded 1c"/>
                        </a:rPr>
                        <a:t>2022</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700"/>
                        </a:spcBef>
                        <a:defRPr sz="1800">
                          <a:solidFill>
                            <a:srgbClr val="000000"/>
                          </a:solidFill>
                        </a:defRPr>
                      </a:pPr>
                      <a:r>
                        <a:rPr sz="1800" b="1" spc="114">
                          <a:solidFill>
                            <a:srgbClr val="000049"/>
                          </a:solidFill>
                          <a:latin typeface="M PLUS Rounded 1c"/>
                          <a:ea typeface="M PLUS Rounded 1c"/>
                          <a:cs typeface="M PLUS Rounded 1c"/>
                          <a:sym typeface="M PLUS Rounded 1c"/>
                        </a:rPr>
                        <a:t>2023</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extLst>
                  <a:ext uri="{0D108BD9-81ED-4DB2-BD59-A6C34878D82A}">
                    <a16:rowId xmlns:a16="http://schemas.microsoft.com/office/drawing/2014/main" val="10000"/>
                  </a:ext>
                </a:extLst>
              </a:tr>
              <a:tr h="441959">
                <a:tc>
                  <a:txBody>
                    <a:bodyPr/>
                    <a:lstStyle/>
                    <a:p>
                      <a:pPr>
                        <a:spcBef>
                          <a:spcPts val="700"/>
                        </a:spcBef>
                        <a:defRPr sz="1800">
                          <a:solidFill>
                            <a:srgbClr val="000000"/>
                          </a:solidFill>
                        </a:defRPr>
                      </a:pPr>
                      <a:r>
                        <a:rPr sz="1800" b="1" spc="60" dirty="0">
                          <a:solidFill>
                            <a:srgbClr val="000049"/>
                          </a:solidFill>
                          <a:latin typeface="M PLUS Rounded 1c"/>
                          <a:ea typeface="M PLUS Rounded 1c"/>
                          <a:cs typeface="M PLUS Rounded 1c"/>
                          <a:sym typeface="M PLUS Rounded 1c"/>
                        </a:rPr>
                        <a:t>Views</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10">
                          <a:solidFill>
                            <a:srgbClr val="000049"/>
                          </a:solidFill>
                          <a:latin typeface="M PLUS Rounded 1c"/>
                          <a:ea typeface="M PLUS Rounded 1c"/>
                          <a:cs typeface="M PLUS Rounded 1c"/>
                          <a:sym typeface="M PLUS Rounded 1c"/>
                        </a:rPr>
                        <a:t>33,317</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10" dirty="0">
                          <a:solidFill>
                            <a:srgbClr val="000049"/>
                          </a:solidFill>
                          <a:latin typeface="M PLUS Rounded 1c"/>
                          <a:ea typeface="M PLUS Rounded 1c"/>
                          <a:cs typeface="M PLUS Rounded 1c"/>
                          <a:sym typeface="M PLUS Rounded 1c"/>
                        </a:rPr>
                        <a:t>51,672</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10" dirty="0">
                          <a:solidFill>
                            <a:srgbClr val="000049"/>
                          </a:solidFill>
                          <a:latin typeface="M PLUS Rounded 1c"/>
                          <a:ea typeface="M PLUS Rounded 1c"/>
                          <a:cs typeface="M PLUS Rounded 1c"/>
                          <a:sym typeface="M PLUS Rounded 1c"/>
                        </a:rPr>
                        <a:t>90,589</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10">
                          <a:solidFill>
                            <a:srgbClr val="000049"/>
                          </a:solidFill>
                          <a:latin typeface="M PLUS Rounded 1c"/>
                          <a:ea typeface="M PLUS Rounded 1c"/>
                          <a:cs typeface="M PLUS Rounded 1c"/>
                          <a:sym typeface="M PLUS Rounded 1c"/>
                        </a:rPr>
                        <a:t>70,347</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extLst>
                  <a:ext uri="{0D108BD9-81ED-4DB2-BD59-A6C34878D82A}">
                    <a16:rowId xmlns:a16="http://schemas.microsoft.com/office/drawing/2014/main" val="10001"/>
                  </a:ext>
                </a:extLst>
              </a:tr>
              <a:tr h="449580">
                <a:tc>
                  <a:txBody>
                    <a:bodyPr/>
                    <a:lstStyle/>
                    <a:p>
                      <a:pPr>
                        <a:spcBef>
                          <a:spcPts val="800"/>
                        </a:spcBef>
                        <a:defRPr sz="1500" b="1">
                          <a:latin typeface="M PLUS Rounded 1c"/>
                          <a:ea typeface="M PLUS Rounded 1c"/>
                          <a:cs typeface="M PLUS Rounded 1c"/>
                          <a:sym typeface="M PLUS Rounded 1c"/>
                        </a:defRPr>
                      </a:pPr>
                      <a:r>
                        <a:rPr sz="1800"/>
                        <a:t>Total</a:t>
                      </a:r>
                      <a:r>
                        <a:rPr sz="1800" spc="140"/>
                        <a:t> </a:t>
                      </a:r>
                      <a:r>
                        <a:rPr sz="1800" spc="60"/>
                        <a:t>Papers</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a:solidFill>
                            <a:srgbClr val="000049"/>
                          </a:solidFill>
                          <a:latin typeface="M PLUS Rounded 1c"/>
                          <a:ea typeface="M PLUS Rounded 1c"/>
                          <a:cs typeface="M PLUS Rounded 1c"/>
                          <a:sym typeface="M PLUS Rounded 1c"/>
                        </a:rPr>
                        <a:t>158</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a:solidFill>
                            <a:srgbClr val="000049"/>
                          </a:solidFill>
                          <a:latin typeface="M PLUS Rounded 1c"/>
                          <a:ea typeface="M PLUS Rounded 1c"/>
                          <a:cs typeface="M PLUS Rounded 1c"/>
                          <a:sym typeface="M PLUS Rounded 1c"/>
                        </a:rPr>
                        <a:t>145</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dirty="0">
                          <a:solidFill>
                            <a:srgbClr val="000049"/>
                          </a:solidFill>
                          <a:latin typeface="M PLUS Rounded 1c"/>
                          <a:ea typeface="M PLUS Rounded 1c"/>
                          <a:cs typeface="M PLUS Rounded 1c"/>
                          <a:sym typeface="M PLUS Rounded 1c"/>
                        </a:rPr>
                        <a:t>154</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a:solidFill>
                            <a:srgbClr val="000049"/>
                          </a:solidFill>
                          <a:latin typeface="M PLUS Rounded 1c"/>
                          <a:ea typeface="M PLUS Rounded 1c"/>
                          <a:cs typeface="M PLUS Rounded 1c"/>
                          <a:sym typeface="M PLUS Rounded 1c"/>
                        </a:rPr>
                        <a:t>103</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extLst>
                  <a:ext uri="{0D108BD9-81ED-4DB2-BD59-A6C34878D82A}">
                    <a16:rowId xmlns:a16="http://schemas.microsoft.com/office/drawing/2014/main" val="10002"/>
                  </a:ext>
                </a:extLst>
              </a:tr>
              <a:tr h="449580">
                <a:tc>
                  <a:txBody>
                    <a:bodyPr/>
                    <a:lstStyle/>
                    <a:p>
                      <a:pPr>
                        <a:spcBef>
                          <a:spcPts val="800"/>
                        </a:spcBef>
                        <a:defRPr sz="1500" b="1">
                          <a:latin typeface="M PLUS Rounded 1c"/>
                          <a:ea typeface="M PLUS Rounded 1c"/>
                          <a:cs typeface="M PLUS Rounded 1c"/>
                          <a:sym typeface="M PLUS Rounded 1c"/>
                        </a:defRPr>
                      </a:pPr>
                      <a:r>
                        <a:rPr sz="1800"/>
                        <a:t>%</a:t>
                      </a:r>
                      <a:r>
                        <a:rPr sz="1800" spc="60"/>
                        <a:t> </a:t>
                      </a:r>
                      <a:r>
                        <a:rPr sz="1800" spc="95"/>
                        <a:t>OA</a:t>
                      </a:r>
                      <a:r>
                        <a:rPr sz="1800" spc="60"/>
                        <a:t> Papers</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a:solidFill>
                            <a:srgbClr val="000049"/>
                          </a:solidFill>
                          <a:latin typeface="M PLUS Rounded 1c"/>
                          <a:ea typeface="M PLUS Rounded 1c"/>
                          <a:cs typeface="M PLUS Rounded 1c"/>
                          <a:sym typeface="M PLUS Rounded 1c"/>
                        </a:rPr>
                        <a:t>89%</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dirty="0">
                          <a:solidFill>
                            <a:srgbClr val="000049"/>
                          </a:solidFill>
                          <a:latin typeface="M PLUS Rounded 1c"/>
                          <a:ea typeface="M PLUS Rounded 1c"/>
                          <a:cs typeface="M PLUS Rounded 1c"/>
                          <a:sym typeface="M PLUS Rounded 1c"/>
                        </a:rPr>
                        <a:t>63%</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25">
                          <a:solidFill>
                            <a:srgbClr val="000049"/>
                          </a:solidFill>
                          <a:latin typeface="M PLUS Rounded 1c"/>
                          <a:ea typeface="M PLUS Rounded 1c"/>
                          <a:cs typeface="M PLUS Rounded 1c"/>
                          <a:sym typeface="M PLUS Rounded 1c"/>
                        </a:rPr>
                        <a:t>80%</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tc>
                  <a:txBody>
                    <a:bodyPr/>
                    <a:lstStyle/>
                    <a:p>
                      <a:pPr algn="ctr">
                        <a:spcBef>
                          <a:spcPts val="800"/>
                        </a:spcBef>
                        <a:defRPr sz="1800">
                          <a:solidFill>
                            <a:srgbClr val="000000"/>
                          </a:solidFill>
                        </a:defRPr>
                      </a:pPr>
                      <a:r>
                        <a:rPr sz="1800" spc="60" dirty="0">
                          <a:solidFill>
                            <a:srgbClr val="000049"/>
                          </a:solidFill>
                          <a:latin typeface="M PLUS Rounded 1c"/>
                          <a:ea typeface="M PLUS Rounded 1c"/>
                          <a:cs typeface="M PLUS Rounded 1c"/>
                          <a:sym typeface="M PLUS Rounded 1c"/>
                        </a:rPr>
                        <a:t>59%</a:t>
                      </a:r>
                    </a:p>
                  </a:txBody>
                  <a:tcPr marL="0" marR="0" marT="0" marB="0" horzOverflow="overflow">
                    <a:lnL w="12700">
                      <a:solidFill>
                        <a:srgbClr val="9E9E9E"/>
                      </a:solidFill>
                    </a:lnL>
                    <a:lnR w="12700">
                      <a:solidFill>
                        <a:srgbClr val="9E9E9E"/>
                      </a:solidFill>
                    </a:lnR>
                    <a:lnT w="12700">
                      <a:solidFill>
                        <a:srgbClr val="9E9E9E"/>
                      </a:solidFill>
                    </a:lnT>
                    <a:lnB w="12700">
                      <a:solidFill>
                        <a:srgbClr val="9E9E9E"/>
                      </a:solidFill>
                    </a:lnB>
                  </a:tcPr>
                </a:tc>
                <a:extLst>
                  <a:ext uri="{0D108BD9-81ED-4DB2-BD59-A6C34878D82A}">
                    <a16:rowId xmlns:a16="http://schemas.microsoft.com/office/drawing/2014/main" val="10003"/>
                  </a:ext>
                </a:extLst>
              </a:tr>
            </a:tbl>
          </a:graphicData>
        </a:graphic>
      </p:graphicFrame>
      <p:sp>
        <p:nvSpPr>
          <p:cNvPr id="174" name="object 9"/>
          <p:cNvSpPr txBox="1">
            <a:spLocks noGrp="1"/>
          </p:cNvSpPr>
          <p:nvPr>
            <p:ph type="title"/>
          </p:nvPr>
        </p:nvSpPr>
        <p:spPr>
          <a:xfrm>
            <a:off x="826500" y="413674"/>
            <a:ext cx="10515601" cy="925398"/>
          </a:xfrm>
          <a:prstGeom prst="rect">
            <a:avLst/>
          </a:prstGeom>
        </p:spPr>
        <p:txBody>
          <a:bodyPr>
            <a:normAutofit/>
          </a:bodyPr>
          <a:lstStyle>
            <a:lvl1pPr indent="12700">
              <a:lnSpc>
                <a:spcPct val="100000"/>
              </a:lnSpc>
              <a:spcBef>
                <a:spcPts val="100"/>
              </a:spcBef>
              <a:defRPr b="1">
                <a:solidFill>
                  <a:srgbClr val="003885"/>
                </a:solidFill>
                <a:latin typeface="M PLUS Rounded 1c"/>
                <a:ea typeface="M PLUS Rounded 1c"/>
                <a:cs typeface="M PLUS Rounded 1c"/>
                <a:sym typeface="M PLUS Rounded 1c"/>
              </a:defRPr>
            </a:lvl1pPr>
          </a:lstStyle>
          <a:p>
            <a:r>
              <a:rPr sz="3600" dirty="0"/>
              <a:t>Article Views</a:t>
            </a:r>
          </a:p>
        </p:txBody>
      </p:sp>
      <p:sp>
        <p:nvSpPr>
          <p:cNvPr id="176" name="object 11"/>
          <p:cNvSpPr txBox="1"/>
          <p:nvPr/>
        </p:nvSpPr>
        <p:spPr>
          <a:xfrm>
            <a:off x="826500" y="3705432"/>
            <a:ext cx="10969260" cy="2846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indent="12700">
              <a:spcAft>
                <a:spcPts val="600"/>
              </a:spcAft>
              <a:defRPr sz="1600" b="1" spc="60">
                <a:latin typeface="M PLUS Rounded 1c"/>
                <a:ea typeface="M PLUS Rounded 1c"/>
                <a:cs typeface="M PLUS Rounded 1c"/>
                <a:sym typeface="M PLUS Rounded 1c"/>
              </a:defRPr>
            </a:pPr>
            <a:r>
              <a:rPr lang="en-GB" sz="2000" dirty="0"/>
              <a:t>Analysis</a:t>
            </a:r>
          </a:p>
          <a:p>
            <a:pPr marR="790575" indent="12700" algn="just">
              <a:spcAft>
                <a:spcPts val="600"/>
              </a:spcAft>
              <a:defRPr sz="1600" spc="85">
                <a:latin typeface="M PLUS Rounded 1c"/>
                <a:ea typeface="M PLUS Rounded 1c"/>
                <a:cs typeface="M PLUS Rounded 1c"/>
                <a:sym typeface="M PLUS Rounded 1c"/>
              </a:defRPr>
            </a:pPr>
            <a:r>
              <a:rPr lang="en-GB" sz="2000" dirty="0"/>
              <a:t>After a steep increase in the number of article views up to 2022 (almost tripled from 2020 to 2022) there has been a decrease in 2023. The main reasons are:</a:t>
            </a:r>
          </a:p>
          <a:p>
            <a:pPr marL="285750" marR="790575" indent="-285750" algn="just">
              <a:spcAft>
                <a:spcPts val="600"/>
              </a:spcAft>
              <a:buFont typeface="Arial" panose="020B0604020202020204" pitchFamily="34" charset="0"/>
              <a:buChar char="•"/>
              <a:defRPr sz="1600" spc="85">
                <a:latin typeface="M PLUS Rounded 1c"/>
                <a:ea typeface="M PLUS Rounded 1c"/>
                <a:cs typeface="M PLUS Rounded 1c"/>
                <a:sym typeface="M PLUS Rounded 1c"/>
              </a:defRPr>
            </a:pPr>
            <a:r>
              <a:rPr lang="en-GB" sz="2000" dirty="0"/>
              <a:t>Transition period due to the handover of the Editor in Chief role</a:t>
            </a:r>
          </a:p>
          <a:p>
            <a:pPr marL="285750" marR="790575" indent="-285750" algn="just">
              <a:spcAft>
                <a:spcPts val="600"/>
              </a:spcAft>
              <a:buFont typeface="Arial" panose="020B0604020202020204" pitchFamily="34" charset="0"/>
              <a:buChar char="•"/>
              <a:defRPr sz="1600" spc="85">
                <a:latin typeface="M PLUS Rounded 1c"/>
                <a:ea typeface="M PLUS Rounded 1c"/>
                <a:cs typeface="M PLUS Rounded 1c"/>
                <a:sym typeface="M PLUS Rounded 1c"/>
              </a:defRPr>
            </a:pPr>
            <a:r>
              <a:rPr lang="en-GB" sz="2000" dirty="0"/>
              <a:t>No Special Issue (funded by International Organizations) published</a:t>
            </a:r>
          </a:p>
          <a:p>
            <a:pPr marL="285750" marR="790575" indent="-285750" algn="just">
              <a:spcAft>
                <a:spcPts val="600"/>
              </a:spcAft>
              <a:buFont typeface="Arial" panose="020B0604020202020204" pitchFamily="34" charset="0"/>
              <a:buChar char="•"/>
              <a:defRPr sz="1600" spc="85">
                <a:latin typeface="M PLUS Rounded 1c"/>
                <a:ea typeface="M PLUS Rounded 1c"/>
                <a:cs typeface="M PLUS Rounded 1c"/>
                <a:sym typeface="M PLUS Rounded 1c"/>
              </a:defRPr>
            </a:pPr>
            <a:r>
              <a:rPr lang="en-GB" sz="2000" dirty="0"/>
              <a:t>Significant reduction in the number of articles published (mainly those voluntarily submitted)</a:t>
            </a:r>
          </a:p>
          <a:p>
            <a:pPr marL="285750" marR="790575" indent="-285750" algn="just">
              <a:spcAft>
                <a:spcPts val="600"/>
              </a:spcAft>
              <a:buFont typeface="Arial" panose="020B0604020202020204" pitchFamily="34" charset="0"/>
              <a:buChar char="•"/>
              <a:defRPr sz="1600" spc="85">
                <a:latin typeface="M PLUS Rounded 1c"/>
                <a:ea typeface="M PLUS Rounded 1c"/>
                <a:cs typeface="M PLUS Rounded 1c"/>
                <a:sym typeface="M PLUS Rounded 1c"/>
              </a:defRPr>
            </a:pPr>
            <a:r>
              <a:rPr lang="en-GB" sz="2000" dirty="0"/>
              <a:t>Significant reduction in the proportion of Open Access articles</a:t>
            </a:r>
          </a:p>
        </p:txBody>
      </p:sp>
      <p:pic>
        <p:nvPicPr>
          <p:cNvPr id="177" name="Afbeelding 11" descr="Afbeelding 11"/>
          <p:cNvPicPr>
            <a:picLocks noChangeAspect="1"/>
          </p:cNvPicPr>
          <p:nvPr/>
        </p:nvPicPr>
        <p:blipFill>
          <a:blip r:embed="rId3"/>
          <a:stretch>
            <a:fillRect/>
          </a:stretch>
        </p:blipFill>
        <p:spPr>
          <a:xfrm>
            <a:off x="10169382" y="-2"/>
            <a:ext cx="2022619" cy="2762154"/>
          </a:xfrm>
          <a:prstGeom prst="rect">
            <a:avLst/>
          </a:prstGeom>
          <a:ln w="12700">
            <a:miter lim="400000"/>
          </a:ln>
        </p:spPr>
      </p:pic>
    </p:spTree>
  </p:cSld>
  <p:clrMapOvr>
    <a:masterClrMapping/>
  </p:clrMapOvr>
  <p:transition spd="med" advClick="0" advTm="8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Google Shape;201;p23"/>
          <p:cNvSpPr txBox="1"/>
          <p:nvPr/>
        </p:nvSpPr>
        <p:spPr>
          <a:xfrm>
            <a:off x="1156067" y="6286608"/>
            <a:ext cx="9826893" cy="3707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a:spAutoFit/>
          </a:bodyPr>
          <a:lstStyle>
            <a:lvl1pPr algn="ctr">
              <a:defRPr sz="1800" b="1">
                <a:latin typeface="Proxima Nova"/>
                <a:ea typeface="Proxima Nova"/>
                <a:cs typeface="Proxima Nova"/>
                <a:sym typeface="Proxima Nova"/>
              </a:defRPr>
            </a:lvl1pPr>
          </a:lstStyle>
          <a:p>
            <a:r>
              <a:rPr dirty="0"/>
              <a:t>officialstatistics.com</a:t>
            </a:r>
          </a:p>
        </p:txBody>
      </p:sp>
      <p:sp>
        <p:nvSpPr>
          <p:cNvPr id="186" name="Google Shape;198;p23"/>
          <p:cNvSpPr txBox="1">
            <a:spLocks noGrp="1"/>
          </p:cNvSpPr>
          <p:nvPr>
            <p:ph type="title"/>
          </p:nvPr>
        </p:nvSpPr>
        <p:spPr>
          <a:xfrm>
            <a:off x="1239521" y="136016"/>
            <a:ext cx="9052560" cy="1033446"/>
          </a:xfrm>
          <a:prstGeom prst="rect">
            <a:avLst/>
          </a:prstGeom>
        </p:spPr>
        <p:txBody>
          <a:bodyPr>
            <a:noAutofit/>
          </a:bodyPr>
          <a:lstStyle/>
          <a:p>
            <a:pPr algn="ctr" defTabSz="434340">
              <a:defRPr sz="3000" b="1">
                <a:solidFill>
                  <a:srgbClr val="003885"/>
                </a:solidFill>
                <a:latin typeface="M PLUS Rounded 1c"/>
                <a:ea typeface="M PLUS Rounded 1c"/>
                <a:cs typeface="M PLUS Rounded 1c"/>
                <a:sym typeface="M PLUS Rounded 1c"/>
              </a:defRPr>
            </a:pPr>
            <a:r>
              <a:rPr sz="3200" dirty="0"/>
              <a:t>Breakdown of visitors to the content library</a:t>
            </a:r>
            <a:br>
              <a:rPr lang="it-IT" sz="3200" dirty="0"/>
            </a:br>
            <a:r>
              <a:rPr sz="3200" dirty="0"/>
              <a:t>per country in 2023</a:t>
            </a:r>
          </a:p>
        </p:txBody>
      </p:sp>
      <p:pic>
        <p:nvPicPr>
          <p:cNvPr id="187" name="Google Shape;200;p23" descr="Google Shape;200;p23"/>
          <p:cNvPicPr>
            <a:picLocks noChangeAspect="1"/>
          </p:cNvPicPr>
          <p:nvPr/>
        </p:nvPicPr>
        <p:blipFill>
          <a:blip r:embed="rId2"/>
          <a:stretch>
            <a:fillRect/>
          </a:stretch>
        </p:blipFill>
        <p:spPr>
          <a:xfrm>
            <a:off x="838200" y="6035435"/>
            <a:ext cx="10656000" cy="44576"/>
          </a:xfrm>
          <a:prstGeom prst="rect">
            <a:avLst/>
          </a:prstGeom>
          <a:ln w="12700">
            <a:miter lim="400000"/>
          </a:ln>
        </p:spPr>
      </p:pic>
      <p:pic>
        <p:nvPicPr>
          <p:cNvPr id="188" name="Afbeelding 1" descr="Afbeelding 1"/>
          <p:cNvPicPr>
            <a:picLocks noChangeAspect="1"/>
          </p:cNvPicPr>
          <p:nvPr/>
        </p:nvPicPr>
        <p:blipFill>
          <a:blip r:embed="rId3"/>
          <a:stretch>
            <a:fillRect/>
          </a:stretch>
        </p:blipFill>
        <p:spPr>
          <a:xfrm>
            <a:off x="10674284" y="0"/>
            <a:ext cx="1517716" cy="2072640"/>
          </a:xfrm>
          <a:prstGeom prst="rect">
            <a:avLst/>
          </a:prstGeom>
          <a:ln w="12700">
            <a:miter lim="400000"/>
          </a:ln>
        </p:spPr>
      </p:pic>
      <p:pic>
        <p:nvPicPr>
          <p:cNvPr id="189" name="meta-chart (2).png" descr="meta-chart (2).png"/>
          <p:cNvPicPr>
            <a:picLocks noChangeAspect="1"/>
          </p:cNvPicPr>
          <p:nvPr/>
        </p:nvPicPr>
        <p:blipFill>
          <a:blip r:embed="rId4"/>
          <a:stretch>
            <a:fillRect/>
          </a:stretch>
        </p:blipFill>
        <p:spPr>
          <a:xfrm>
            <a:off x="2023807" y="1065792"/>
            <a:ext cx="7743898" cy="5162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advClick="0" advTm="10000">
        <p:fade/>
      </p:transition>
    </mc:Choice>
    <mc:Fallback xmlns="" xmlns:m="http://schemas.openxmlformats.org/officeDocument/2006/math" xmlns:a14="http://schemas.microsoft.com/office/drawing/2010/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Google Shape;228;p28"/>
          <p:cNvSpPr txBox="1">
            <a:spLocks noGrp="1"/>
          </p:cNvSpPr>
          <p:nvPr>
            <p:ph type="title"/>
          </p:nvPr>
        </p:nvSpPr>
        <p:spPr>
          <a:xfrm>
            <a:off x="823530" y="265387"/>
            <a:ext cx="8829300" cy="1229100"/>
          </a:xfrm>
          <a:prstGeom prst="rect">
            <a:avLst/>
          </a:prstGeom>
        </p:spPr>
        <p:txBody>
          <a:bodyPr lIns="45699" tIns="45699" rIns="45699" bIns="45699"/>
          <a:lstStyle>
            <a:lvl1pPr>
              <a:defRPr b="1">
                <a:solidFill>
                  <a:srgbClr val="003885"/>
                </a:solidFill>
                <a:latin typeface="M PLUS Rounded 1c"/>
                <a:ea typeface="M PLUS Rounded 1c"/>
                <a:cs typeface="M PLUS Rounded 1c"/>
                <a:sym typeface="M PLUS Rounded 1c"/>
              </a:defRPr>
            </a:lvl1pPr>
          </a:lstStyle>
          <a:p>
            <a:r>
              <a:t>Journal Altmetrics</a:t>
            </a:r>
          </a:p>
        </p:txBody>
      </p:sp>
      <p:sp>
        <p:nvSpPr>
          <p:cNvPr id="200" name="Google Shape;230;p28"/>
          <p:cNvSpPr txBox="1"/>
          <p:nvPr/>
        </p:nvSpPr>
        <p:spPr>
          <a:xfrm>
            <a:off x="856500" y="6049950"/>
            <a:ext cx="5121000" cy="398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lvl1pPr>
              <a:defRPr i="1">
                <a:latin typeface="Proxima Nova"/>
                <a:ea typeface="Proxima Nova"/>
                <a:cs typeface="Proxima Nova"/>
                <a:sym typeface="Proxima Nova"/>
              </a:defRPr>
            </a:lvl1pPr>
          </a:lstStyle>
          <a:p>
            <a:r>
              <a:t>Based on data from Dimensions</a:t>
            </a:r>
          </a:p>
        </p:txBody>
      </p:sp>
      <p:pic>
        <p:nvPicPr>
          <p:cNvPr id="201" name="Google Shape;231;p28" descr="Google Shape;231;p28"/>
          <p:cNvPicPr>
            <a:picLocks noChangeAspect="1"/>
          </p:cNvPicPr>
          <p:nvPr/>
        </p:nvPicPr>
        <p:blipFill>
          <a:blip r:embed="rId2"/>
          <a:srcRect b="10482"/>
          <a:stretch>
            <a:fillRect/>
          </a:stretch>
        </p:blipFill>
        <p:spPr>
          <a:xfrm>
            <a:off x="823529" y="1743389"/>
            <a:ext cx="7302826" cy="4357252"/>
          </a:xfrm>
          <a:prstGeom prst="rect">
            <a:avLst/>
          </a:prstGeom>
          <a:ln w="12700">
            <a:miter lim="400000"/>
          </a:ln>
          <a:effectLst>
            <a:outerShdw blurRad="63500" dist="19050" dir="5400000" rotWithShape="0">
              <a:srgbClr val="000000">
                <a:alpha val="50000"/>
              </a:srgbClr>
            </a:outerShdw>
          </a:effectLst>
        </p:spPr>
      </p:pic>
      <p:grpSp>
        <p:nvGrpSpPr>
          <p:cNvPr id="204" name="Google Shape;232;p28"/>
          <p:cNvGrpSpPr/>
          <p:nvPr/>
        </p:nvGrpSpPr>
        <p:grpSpPr>
          <a:xfrm>
            <a:off x="8375647" y="2478396"/>
            <a:ext cx="3745079" cy="3016168"/>
            <a:chOff x="-1" y="-686117"/>
            <a:chExt cx="3434093" cy="3016164"/>
          </a:xfrm>
        </p:grpSpPr>
        <p:sp>
          <p:nvSpPr>
            <p:cNvPr id="202" name="Rectangle"/>
            <p:cNvSpPr/>
            <p:nvPr/>
          </p:nvSpPr>
          <p:spPr>
            <a:xfrm>
              <a:off x="-1" y="-1"/>
              <a:ext cx="3205502" cy="1515002"/>
            </a:xfrm>
            <a:prstGeom prst="rect">
              <a:avLst/>
            </a:prstGeom>
            <a:solidFill>
              <a:srgbClr val="FFFFFF"/>
            </a:solidFill>
            <a:ln w="9525" cap="flat">
              <a:solidFill>
                <a:srgbClr val="A7A7A7"/>
              </a:solidFill>
              <a:prstDash val="solid"/>
              <a:round/>
            </a:ln>
            <a:effectLst/>
          </p:spPr>
          <p:txBody>
            <a:bodyPr wrap="square" lIns="45718" tIns="45718" rIns="45718" bIns="45718" numCol="1" anchor="t">
              <a:noAutofit/>
            </a:bodyPr>
            <a:lstStyle/>
            <a:p>
              <a:pPr>
                <a:defRPr sz="1500">
                  <a:latin typeface="Proxima Nova"/>
                  <a:ea typeface="Proxima Nova"/>
                  <a:cs typeface="Proxima Nova"/>
                  <a:sym typeface="Proxima Nova"/>
                </a:defRPr>
              </a:pPr>
              <a:endParaRPr/>
            </a:p>
          </p:txBody>
        </p:sp>
        <p:sp>
          <p:nvSpPr>
            <p:cNvPr id="203" name="Publication citations is the number of times that publications have been cited by other publications in the database. The visualization shows the number of citations received in each year."/>
            <p:cNvSpPr txBox="1"/>
            <p:nvPr/>
          </p:nvSpPr>
          <p:spPr>
            <a:xfrm>
              <a:off x="50486" y="-686117"/>
              <a:ext cx="3383606" cy="30161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defRPr sz="1500">
                  <a:latin typeface="Proxima Nova"/>
                  <a:ea typeface="Proxima Nova"/>
                  <a:cs typeface="Proxima Nova"/>
                  <a:sym typeface="Proxima Nova"/>
                </a:defRPr>
              </a:lvl1pPr>
            </a:lstStyle>
            <a:p>
              <a:pPr>
                <a:lnSpc>
                  <a:spcPct val="90000"/>
                </a:lnSpc>
                <a:spcAft>
                  <a:spcPts val="600"/>
                </a:spcAft>
              </a:pPr>
              <a:r>
                <a:rPr lang="en-GB" sz="2000" dirty="0">
                  <a:latin typeface="Calibri" panose="020F0502020204030204" pitchFamily="34" charset="0"/>
                  <a:ea typeface="Calibri" panose="020F0502020204030204" pitchFamily="34" charset="0"/>
                  <a:cs typeface="Calibri" panose="020F0502020204030204" pitchFamily="34" charset="0"/>
                </a:rPr>
                <a:t>Publication citations: number of times that publications have been cited by other publications in the database. </a:t>
              </a:r>
            </a:p>
            <a:p>
              <a:pPr>
                <a:lnSpc>
                  <a:spcPct val="90000"/>
                </a:lnSpc>
                <a:spcAft>
                  <a:spcPts val="600"/>
                </a:spcAft>
              </a:pPr>
              <a:r>
                <a:rPr lang="en-GB" sz="2000" dirty="0">
                  <a:latin typeface="Calibri" panose="020F0502020204030204" pitchFamily="34" charset="0"/>
                  <a:ea typeface="Calibri" panose="020F0502020204030204" pitchFamily="34" charset="0"/>
                  <a:cs typeface="Calibri" panose="020F0502020204030204" pitchFamily="34" charset="0"/>
                </a:rPr>
                <a:t>The chart shows the number of citations received in each year.</a:t>
              </a:r>
            </a:p>
            <a:p>
              <a:pPr>
                <a:lnSpc>
                  <a:spcPct val="90000"/>
                </a:lnSpc>
                <a:spcAft>
                  <a:spcPts val="600"/>
                </a:spcAft>
              </a:pPr>
              <a:r>
                <a:rPr lang="en-GB" sz="2000" dirty="0">
                  <a:latin typeface="Calibri" panose="020F0502020204030204" pitchFamily="34" charset="0"/>
                  <a:ea typeface="Calibri" panose="020F0502020204030204" pitchFamily="34" charset="0"/>
                  <a:cs typeface="Calibri" panose="020F0502020204030204" pitchFamily="34" charset="0"/>
                </a:rPr>
                <a:t>On this basis the SJIAOS will be submitted for evaluation to Clarivate for ranking in the Web of Science and ESCI this year. </a:t>
              </a:r>
            </a:p>
          </p:txBody>
        </p:sp>
      </p:grpSp>
      <p:pic>
        <p:nvPicPr>
          <p:cNvPr id="205" name="Afbeelding 3" descr="Afbeelding 3"/>
          <p:cNvPicPr>
            <a:picLocks noChangeAspect="1"/>
          </p:cNvPicPr>
          <p:nvPr/>
        </p:nvPicPr>
        <p:blipFill>
          <a:blip r:embed="rId3"/>
          <a:stretch>
            <a:fillRect/>
          </a:stretch>
        </p:blipFill>
        <p:spPr>
          <a:xfrm>
            <a:off x="10674285" y="0"/>
            <a:ext cx="1517715" cy="2072640"/>
          </a:xfrm>
          <a:prstGeom prst="rect">
            <a:avLst/>
          </a:prstGeom>
          <a:ln w="12700">
            <a:miter lim="400000"/>
          </a:ln>
        </p:spPr>
      </p:pic>
      <p:pic>
        <p:nvPicPr>
          <p:cNvPr id="206" name="Afbeelding 5" descr="Afbeelding 5"/>
          <p:cNvPicPr>
            <a:picLocks noChangeAspect="1"/>
          </p:cNvPicPr>
          <p:nvPr/>
        </p:nvPicPr>
        <p:blipFill>
          <a:blip r:embed="rId4"/>
          <a:stretch>
            <a:fillRect/>
          </a:stretch>
        </p:blipFill>
        <p:spPr>
          <a:xfrm>
            <a:off x="9225819" y="6066078"/>
            <a:ext cx="2645615" cy="600160"/>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Google Shape;228;p28"/>
          <p:cNvSpPr txBox="1">
            <a:spLocks noGrp="1"/>
          </p:cNvSpPr>
          <p:nvPr>
            <p:ph type="title"/>
          </p:nvPr>
        </p:nvSpPr>
        <p:spPr>
          <a:xfrm>
            <a:off x="812800" y="265387"/>
            <a:ext cx="8840030" cy="1229100"/>
          </a:xfrm>
          <a:prstGeom prst="rect">
            <a:avLst/>
          </a:prstGeom>
        </p:spPr>
        <p:txBody>
          <a:bodyPr lIns="45699" tIns="45699" rIns="45699" bIns="45699">
            <a:normAutofit/>
          </a:bodyPr>
          <a:lstStyle>
            <a:lvl1pPr>
              <a:defRPr b="1">
                <a:solidFill>
                  <a:srgbClr val="003885"/>
                </a:solidFill>
                <a:latin typeface="M PLUS Rounded 1c"/>
                <a:ea typeface="M PLUS Rounded 1c"/>
                <a:cs typeface="M PLUS Rounded 1c"/>
                <a:sym typeface="M PLUS Rounded 1c"/>
              </a:defRPr>
            </a:lvl1pPr>
          </a:lstStyle>
          <a:p>
            <a:r>
              <a:rPr lang="it-IT" sz="3600" u="sng" dirty="0" err="1"/>
              <a:t>Main</a:t>
            </a:r>
            <a:r>
              <a:rPr lang="it-IT" sz="3600" u="sng" dirty="0"/>
              <a:t> </a:t>
            </a:r>
            <a:r>
              <a:rPr lang="it-IT" sz="3600" u="sng" dirty="0" err="1"/>
              <a:t>Initiatives</a:t>
            </a:r>
            <a:r>
              <a:rPr lang="it-IT" sz="3600" u="sng" dirty="0"/>
              <a:t> in the last 9 </a:t>
            </a:r>
            <a:r>
              <a:rPr lang="it-IT" sz="3600" u="sng" dirty="0" err="1"/>
              <a:t>months</a:t>
            </a:r>
            <a:endParaRPr sz="3600" u="sng" dirty="0"/>
          </a:p>
        </p:txBody>
      </p:sp>
      <p:sp>
        <p:nvSpPr>
          <p:cNvPr id="203" name="Publication citations is the number of times that publications have been cited by other publications in the database. The visualization shows the number of citations received in each year."/>
          <p:cNvSpPr txBox="1"/>
          <p:nvPr/>
        </p:nvSpPr>
        <p:spPr>
          <a:xfrm>
            <a:off x="636205" y="1870233"/>
            <a:ext cx="11242868" cy="469662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699" tIns="45699" rIns="45699" bIns="45699" numCol="1" anchor="t">
            <a:spAutoFit/>
          </a:bodyPr>
          <a:lstStyle>
            <a:lvl1pPr>
              <a:defRPr sz="1500">
                <a:latin typeface="Proxima Nova"/>
                <a:ea typeface="Proxima Nova"/>
                <a:cs typeface="Proxima Nova"/>
                <a:sym typeface="Proxima Nova"/>
              </a:defRPr>
            </a:lvl1pPr>
          </a:lstStyle>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New Cover of the Journal</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Injection of new blood in the Editorial Board (18 new Editors)</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Organization of regular meetings with the Emphasis Editors </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Changes to the manuscripts’ review process: new letters’ templates and deadlines for Emphasis Editors and Reviewers</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Adoption of the International Classification of Statistical Activities to classify articles and Reviewers </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Strengthened communication (social media, newsletters) and outreach </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Newsletter dispatched to all Heads of NSOs and of International Organizations</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Active scouting for Special Issue and for funding of Open Access articles</a:t>
            </a:r>
          </a:p>
          <a:p>
            <a:pPr marL="342900" indent="-342900">
              <a:lnSpc>
                <a:spcPct val="90000"/>
              </a:lnSpc>
              <a:spcAft>
                <a:spcPts val="6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Proposal for a new business model of the Journal: Open access for users; Costs covered by Institutional membership fees</a:t>
            </a:r>
          </a:p>
        </p:txBody>
      </p:sp>
      <p:pic>
        <p:nvPicPr>
          <p:cNvPr id="205" name="Afbeelding 3" descr="Afbeelding 3"/>
          <p:cNvPicPr>
            <a:picLocks noChangeAspect="1"/>
          </p:cNvPicPr>
          <p:nvPr/>
        </p:nvPicPr>
        <p:blipFill>
          <a:blip r:embed="rId2"/>
          <a:stretch>
            <a:fillRect/>
          </a:stretch>
        </p:blipFill>
        <p:spPr>
          <a:xfrm>
            <a:off x="10674285" y="0"/>
            <a:ext cx="1517715" cy="2072640"/>
          </a:xfrm>
          <a:prstGeom prst="rect">
            <a:avLst/>
          </a:prstGeom>
          <a:ln w="12700">
            <a:miter lim="400000"/>
          </a:ln>
        </p:spPr>
      </p:pic>
      <p:pic>
        <p:nvPicPr>
          <p:cNvPr id="206" name="Afbeelding 5" descr="Afbeelding 5"/>
          <p:cNvPicPr>
            <a:picLocks noChangeAspect="1"/>
          </p:cNvPicPr>
          <p:nvPr/>
        </p:nvPicPr>
        <p:blipFill>
          <a:blip r:embed="rId3"/>
          <a:stretch>
            <a:fillRect/>
          </a:stretch>
        </p:blipFill>
        <p:spPr>
          <a:xfrm>
            <a:off x="9233458" y="6157518"/>
            <a:ext cx="2645615" cy="600160"/>
          </a:xfrm>
          <a:prstGeom prst="rect">
            <a:avLst/>
          </a:prstGeom>
          <a:ln w="12700">
            <a:miter lim="400000"/>
          </a:ln>
        </p:spPr>
      </p:pic>
    </p:spTree>
    <p:extLst>
      <p:ext uri="{BB962C8B-B14F-4D97-AF65-F5344CB8AC3E}">
        <p14:creationId xmlns:p14="http://schemas.microsoft.com/office/powerpoint/2010/main" val="2156255475"/>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49"/>
      </a:dk1>
      <a:lt1>
        <a:srgbClr val="FFFFFF"/>
      </a:lt1>
      <a:dk2>
        <a:srgbClr val="A7A7A7"/>
      </a:dk2>
      <a:lt2>
        <a:srgbClr val="535353"/>
      </a:lt2>
      <a:accent1>
        <a:srgbClr val="0A71FF"/>
      </a:accent1>
      <a:accent2>
        <a:srgbClr val="FFB400"/>
      </a:accent2>
      <a:accent3>
        <a:srgbClr val="43E59E"/>
      </a:accent3>
      <a:accent4>
        <a:srgbClr val="FA3452"/>
      </a:accent4>
      <a:accent5>
        <a:srgbClr val="063F8F"/>
      </a:accent5>
      <a:accent6>
        <a:srgbClr val="8F6500"/>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A71FF"/>
      </a:accent1>
      <a:accent2>
        <a:srgbClr val="FFB400"/>
      </a:accent2>
      <a:accent3>
        <a:srgbClr val="43E59E"/>
      </a:accent3>
      <a:accent4>
        <a:srgbClr val="FA3452"/>
      </a:accent4>
      <a:accent5>
        <a:srgbClr val="063F8F"/>
      </a:accent5>
      <a:accent6>
        <a:srgbClr val="8F6500"/>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4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1009</Words>
  <Application>Microsoft Office PowerPoint</Application>
  <PresentationFormat>Widescreen</PresentationFormat>
  <Paragraphs>165</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M PLUS Rounded 1c</vt:lpstr>
      <vt:lpstr>Proxima Nova</vt:lpstr>
      <vt:lpstr>Trebuchet MS</vt:lpstr>
      <vt:lpstr>Office Theme</vt:lpstr>
      <vt:lpstr>PowerPoint Presentation</vt:lpstr>
      <vt:lpstr>The Statistical Journal of the IAOS</vt:lpstr>
      <vt:lpstr>The Statistical Journal of the IAOS</vt:lpstr>
      <vt:lpstr>PowerPoint Presentation</vt:lpstr>
      <vt:lpstr>PowerPoint Presentation</vt:lpstr>
      <vt:lpstr>Article Views</vt:lpstr>
      <vt:lpstr>Breakdown of visitors to the content library per country in 2023</vt:lpstr>
      <vt:lpstr>Journal Altmetrics</vt:lpstr>
      <vt:lpstr>Main Initiatives in the last 9 months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Rutger Buhrs</dc:creator>
  <cp:lastModifiedBy>Pietro Gennari</cp:lastModifiedBy>
  <cp:revision>27</cp:revision>
  <dcterms:modified xsi:type="dcterms:W3CDTF">2024-05-17T17:26:39Z</dcterms:modified>
</cp:coreProperties>
</file>