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8"/>
  </p:notesMasterIdLst>
  <p:sldIdLst>
    <p:sldId id="2147376354" r:id="rId3"/>
    <p:sldId id="2147376358" r:id="rId4"/>
    <p:sldId id="2147376357" r:id="rId5"/>
    <p:sldId id="2147376356" r:id="rId6"/>
    <p:sldId id="2147376353" r:id="rId7"/>
  </p:sldIdLst>
  <p:sldSz cx="12192000" cy="6858000"/>
  <p:notesSz cx="6797675" cy="9926638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E7A08D-38E1-92D9-A2F4-66852A5FAF23}" name="Nancy McBeth" initials="NM" userId="f0690fdef24094e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65A6A-6B1C-4ADA-918B-BA9D15301223}" v="5" dt="2024-05-01T05:01:16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6" autoAdjust="0"/>
    <p:restoredTop sz="94291" autoAdjust="0"/>
  </p:normalViewPr>
  <p:slideViewPr>
    <p:cSldViewPr snapToGrid="0">
      <p:cViewPr varScale="1">
        <p:scale>
          <a:sx n="79" d="100"/>
          <a:sy n="79" d="100"/>
        </p:scale>
        <p:origin x="845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2558" y="-108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McBeth" userId="f0690fdef24094e9" providerId="LiveId" clId="{51065A6A-6B1C-4ADA-918B-BA9D15301223}"/>
    <pc:docChg chg="undo custSel addSld delSld modSld sldOrd">
      <pc:chgData name="Nancy McBeth" userId="f0690fdef24094e9" providerId="LiveId" clId="{51065A6A-6B1C-4ADA-918B-BA9D15301223}" dt="2024-05-07T02:52:40.095" v="3894" actId="20577"/>
      <pc:docMkLst>
        <pc:docMk/>
      </pc:docMkLst>
      <pc:sldChg chg="addSp modSp mod modNotes">
        <pc:chgData name="Nancy McBeth" userId="f0690fdef24094e9" providerId="LiveId" clId="{51065A6A-6B1C-4ADA-918B-BA9D15301223}" dt="2024-05-07T02:03:12.178" v="3866" actId="12"/>
        <pc:sldMkLst>
          <pc:docMk/>
          <pc:sldMk cId="3056439980" sldId="2147376353"/>
        </pc:sldMkLst>
        <pc:spChg chg="add mod">
          <ac:chgData name="Nancy McBeth" userId="f0690fdef24094e9" providerId="LiveId" clId="{51065A6A-6B1C-4ADA-918B-BA9D15301223}" dt="2024-05-01T05:01:08.639" v="2639" actId="20577"/>
          <ac:spMkLst>
            <pc:docMk/>
            <pc:sldMk cId="3056439980" sldId="2147376353"/>
            <ac:spMk id="2" creationId="{281A033C-1901-FFDF-4042-C5FF25E4786E}"/>
          </ac:spMkLst>
        </pc:spChg>
        <pc:spChg chg="add mod">
          <ac:chgData name="Nancy McBeth" userId="f0690fdef24094e9" providerId="LiveId" clId="{51065A6A-6B1C-4ADA-918B-BA9D15301223}" dt="2024-05-07T02:00:39.223" v="3838" actId="1076"/>
          <ac:spMkLst>
            <pc:docMk/>
            <pc:sldMk cId="3056439980" sldId="2147376353"/>
            <ac:spMk id="3" creationId="{1741742C-4710-7D94-B5A3-8DC7D859FD2D}"/>
          </ac:spMkLst>
        </pc:spChg>
        <pc:spChg chg="mod">
          <ac:chgData name="Nancy McBeth" userId="f0690fdef24094e9" providerId="LiveId" clId="{51065A6A-6B1C-4ADA-918B-BA9D15301223}" dt="2024-05-07T02:03:12.178" v="3866" actId="12"/>
          <ac:spMkLst>
            <pc:docMk/>
            <pc:sldMk cId="3056439980" sldId="2147376353"/>
            <ac:spMk id="4" creationId="{B2E403BC-1C3A-7AFC-E8CA-CF2D34235556}"/>
          </ac:spMkLst>
        </pc:spChg>
        <pc:spChg chg="mod">
          <ac:chgData name="Nancy McBeth" userId="f0690fdef24094e9" providerId="LiveId" clId="{51065A6A-6B1C-4ADA-918B-BA9D15301223}" dt="2024-05-01T04:57:29.390" v="2245" actId="6549"/>
          <ac:spMkLst>
            <pc:docMk/>
            <pc:sldMk cId="3056439980" sldId="2147376353"/>
            <ac:spMk id="47" creationId="{EE3FE842-61D1-4873-853A-6AD62B448A6A}"/>
          </ac:spMkLst>
        </pc:spChg>
      </pc:sldChg>
      <pc:sldChg chg="delSp modSp mod">
        <pc:chgData name="Nancy McBeth" userId="f0690fdef24094e9" providerId="LiveId" clId="{51065A6A-6B1C-4ADA-918B-BA9D15301223}" dt="2024-05-07T02:52:40.095" v="3894" actId="20577"/>
        <pc:sldMkLst>
          <pc:docMk/>
          <pc:sldMk cId="1373190361" sldId="2147376354"/>
        </pc:sldMkLst>
        <pc:spChg chg="mod">
          <ac:chgData name="Nancy McBeth" userId="f0690fdef24094e9" providerId="LiveId" clId="{51065A6A-6B1C-4ADA-918B-BA9D15301223}" dt="2024-05-07T02:02:11.305" v="3861" actId="12"/>
          <ac:spMkLst>
            <pc:docMk/>
            <pc:sldMk cId="1373190361" sldId="2147376354"/>
            <ac:spMk id="2" creationId="{444F95CF-C74F-02F8-FDA4-CA609AA07B2B}"/>
          </ac:spMkLst>
        </pc:spChg>
        <pc:spChg chg="mod">
          <ac:chgData name="Nancy McBeth" userId="f0690fdef24094e9" providerId="LiveId" clId="{51065A6A-6B1C-4ADA-918B-BA9D15301223}" dt="2024-05-07T02:01:08.973" v="3842" actId="2710"/>
          <ac:spMkLst>
            <pc:docMk/>
            <pc:sldMk cId="1373190361" sldId="2147376354"/>
            <ac:spMk id="3" creationId="{A97270CD-58E6-6605-5D70-13807B4C5722}"/>
          </ac:spMkLst>
        </pc:spChg>
        <pc:spChg chg="mod">
          <ac:chgData name="Nancy McBeth" userId="f0690fdef24094e9" providerId="LiveId" clId="{51065A6A-6B1C-4ADA-918B-BA9D15301223}" dt="2024-05-07T02:52:40.095" v="3894" actId="20577"/>
          <ac:spMkLst>
            <pc:docMk/>
            <pc:sldMk cId="1373190361" sldId="2147376354"/>
            <ac:spMk id="47" creationId="{EE3FE842-61D1-4873-853A-6AD62B448A6A}"/>
          </ac:spMkLst>
        </pc:spChg>
        <pc:spChg chg="del mod">
          <ac:chgData name="Nancy McBeth" userId="f0690fdef24094e9" providerId="LiveId" clId="{51065A6A-6B1C-4ADA-918B-BA9D15301223}" dt="2024-05-07T02:01:58.576" v="3859" actId="478"/>
          <ac:spMkLst>
            <pc:docMk/>
            <pc:sldMk cId="1373190361" sldId="2147376354"/>
            <ac:spMk id="69" creationId="{B0564C32-364A-46B5-A1B7-87C33E935F3D}"/>
          </ac:spMkLst>
        </pc:spChg>
      </pc:sldChg>
      <pc:sldChg chg="delSp modSp mod">
        <pc:chgData name="Nancy McBeth" userId="f0690fdef24094e9" providerId="LiveId" clId="{51065A6A-6B1C-4ADA-918B-BA9D15301223}" dt="2024-05-07T02:02:49.062" v="3865" actId="12"/>
        <pc:sldMkLst>
          <pc:docMk/>
          <pc:sldMk cId="691709708" sldId="2147376356"/>
        </pc:sldMkLst>
        <pc:spChg chg="del mod">
          <ac:chgData name="Nancy McBeth" userId="f0690fdef24094e9" providerId="LiveId" clId="{51065A6A-6B1C-4ADA-918B-BA9D15301223}" dt="2024-05-01T05:00:35.819" v="2626" actId="478"/>
          <ac:spMkLst>
            <pc:docMk/>
            <pc:sldMk cId="691709708" sldId="2147376356"/>
            <ac:spMk id="2" creationId="{ED082653-4E3D-A3D1-FC5B-BCFFFCA6B064}"/>
          </ac:spMkLst>
        </pc:spChg>
        <pc:spChg chg="mod">
          <ac:chgData name="Nancy McBeth" userId="f0690fdef24094e9" providerId="LiveId" clId="{51065A6A-6B1C-4ADA-918B-BA9D15301223}" dt="2024-05-07T02:02:49.062" v="3865" actId="12"/>
          <ac:spMkLst>
            <pc:docMk/>
            <pc:sldMk cId="691709708" sldId="2147376356"/>
            <ac:spMk id="4" creationId="{B2E403BC-1C3A-7AFC-E8CA-CF2D34235556}"/>
          </ac:spMkLst>
        </pc:spChg>
        <pc:spChg chg="mod">
          <ac:chgData name="Nancy McBeth" userId="f0690fdef24094e9" providerId="LiveId" clId="{51065A6A-6B1C-4ADA-918B-BA9D15301223}" dt="2024-05-07T01:58:00.598" v="3512" actId="20577"/>
          <ac:spMkLst>
            <pc:docMk/>
            <pc:sldMk cId="691709708" sldId="2147376356"/>
            <ac:spMk id="47" creationId="{EE3FE842-61D1-4873-853A-6AD62B448A6A}"/>
          </ac:spMkLst>
        </pc:spChg>
      </pc:sldChg>
      <pc:sldChg chg="addSp delSp modSp mod modNotes">
        <pc:chgData name="Nancy McBeth" userId="f0690fdef24094e9" providerId="LiveId" clId="{51065A6A-6B1C-4ADA-918B-BA9D15301223}" dt="2024-05-07T02:02:41.478" v="3864" actId="12"/>
        <pc:sldMkLst>
          <pc:docMk/>
          <pc:sldMk cId="4086709115" sldId="2147376357"/>
        </pc:sldMkLst>
        <pc:spChg chg="add del mod">
          <ac:chgData name="Nancy McBeth" userId="f0690fdef24094e9" providerId="LiveId" clId="{51065A6A-6B1C-4ADA-918B-BA9D15301223}" dt="2024-05-01T04:41:32.753" v="1231" actId="478"/>
          <ac:spMkLst>
            <pc:docMk/>
            <pc:sldMk cId="4086709115" sldId="2147376357"/>
            <ac:spMk id="2" creationId="{ECA0722F-085C-90D7-4D9C-102C1006F98B}"/>
          </ac:spMkLst>
        </pc:spChg>
        <pc:spChg chg="mod">
          <ac:chgData name="Nancy McBeth" userId="f0690fdef24094e9" providerId="LiveId" clId="{51065A6A-6B1C-4ADA-918B-BA9D15301223}" dt="2024-05-07T02:02:41.478" v="3864" actId="12"/>
          <ac:spMkLst>
            <pc:docMk/>
            <pc:sldMk cId="4086709115" sldId="2147376357"/>
            <ac:spMk id="4" creationId="{B2E403BC-1C3A-7AFC-E8CA-CF2D34235556}"/>
          </ac:spMkLst>
        </pc:spChg>
        <pc:spChg chg="mod">
          <ac:chgData name="Nancy McBeth" userId="f0690fdef24094e9" providerId="LiveId" clId="{51065A6A-6B1C-4ADA-918B-BA9D15301223}" dt="2024-05-01T04:40:58.912" v="1189" actId="6549"/>
          <ac:spMkLst>
            <pc:docMk/>
            <pc:sldMk cId="4086709115" sldId="2147376357"/>
            <ac:spMk id="47" creationId="{EE3FE842-61D1-4873-853A-6AD62B448A6A}"/>
          </ac:spMkLst>
        </pc:spChg>
      </pc:sldChg>
      <pc:sldChg chg="addSp delSp modSp add mod ord">
        <pc:chgData name="Nancy McBeth" userId="f0690fdef24094e9" providerId="LiveId" clId="{51065A6A-6B1C-4ADA-918B-BA9D15301223}" dt="2024-05-07T02:02:24.533" v="3863" actId="12"/>
        <pc:sldMkLst>
          <pc:docMk/>
          <pc:sldMk cId="1013833004" sldId="2147376358"/>
        </pc:sldMkLst>
        <pc:spChg chg="mod">
          <ac:chgData name="Nancy McBeth" userId="f0690fdef24094e9" providerId="LiveId" clId="{51065A6A-6B1C-4ADA-918B-BA9D15301223}" dt="2024-05-07T02:02:24.533" v="3863" actId="12"/>
          <ac:spMkLst>
            <pc:docMk/>
            <pc:sldMk cId="1013833004" sldId="2147376358"/>
            <ac:spMk id="2" creationId="{ECA0722F-085C-90D7-4D9C-102C1006F98B}"/>
          </ac:spMkLst>
        </pc:spChg>
        <pc:spChg chg="add mod">
          <ac:chgData name="Nancy McBeth" userId="f0690fdef24094e9" providerId="LiveId" clId="{51065A6A-6B1C-4ADA-918B-BA9D15301223}" dt="2024-05-07T01:52:11.058" v="3180"/>
          <ac:spMkLst>
            <pc:docMk/>
            <pc:sldMk cId="1013833004" sldId="2147376358"/>
            <ac:spMk id="3" creationId="{C1AA3BB3-DDD5-5C7C-DAAC-59E5C4CDD9A9}"/>
          </ac:spMkLst>
        </pc:spChg>
        <pc:spChg chg="del">
          <ac:chgData name="Nancy McBeth" userId="f0690fdef24094e9" providerId="LiveId" clId="{51065A6A-6B1C-4ADA-918B-BA9D15301223}" dt="2024-05-01T04:25:01.368" v="467" actId="478"/>
          <ac:spMkLst>
            <pc:docMk/>
            <pc:sldMk cId="1013833004" sldId="2147376358"/>
            <ac:spMk id="4" creationId="{B2E403BC-1C3A-7AFC-E8CA-CF2D34235556}"/>
          </ac:spMkLst>
        </pc:spChg>
        <pc:spChg chg="mod">
          <ac:chgData name="Nancy McBeth" userId="f0690fdef24094e9" providerId="LiveId" clId="{51065A6A-6B1C-4ADA-918B-BA9D15301223}" dt="2024-05-01T04:22:57.491" v="464" actId="20577"/>
          <ac:spMkLst>
            <pc:docMk/>
            <pc:sldMk cId="1013833004" sldId="2147376358"/>
            <ac:spMk id="47" creationId="{EE3FE842-61D1-4873-853A-6AD62B448A6A}"/>
          </ac:spMkLst>
        </pc:spChg>
      </pc:sldChg>
      <pc:sldChg chg="add del">
        <pc:chgData name="Nancy McBeth" userId="f0690fdef24094e9" providerId="LiveId" clId="{51065A6A-6B1C-4ADA-918B-BA9D15301223}" dt="2024-05-01T04:21:04.937" v="318" actId="2696"/>
        <pc:sldMkLst>
          <pc:docMk/>
          <pc:sldMk cId="2408750805" sldId="2147376358"/>
        </pc:sldMkLst>
      </pc:sldChg>
      <pc:sldChg chg="modSp add del mod">
        <pc:chgData name="Nancy McBeth" userId="f0690fdef24094e9" providerId="LiveId" clId="{51065A6A-6B1C-4ADA-918B-BA9D15301223}" dt="2024-05-01T05:01:57.764" v="2645" actId="47"/>
        <pc:sldMkLst>
          <pc:docMk/>
          <pc:sldMk cId="2664541022" sldId="2147376359"/>
        </pc:sldMkLst>
        <pc:spChg chg="mod">
          <ac:chgData name="Nancy McBeth" userId="f0690fdef24094e9" providerId="LiveId" clId="{51065A6A-6B1C-4ADA-918B-BA9D15301223}" dt="2024-05-01T04:45:59.155" v="1557" actId="948"/>
          <ac:spMkLst>
            <pc:docMk/>
            <pc:sldMk cId="2664541022" sldId="2147376359"/>
            <ac:spMk id="4" creationId="{B2E403BC-1C3A-7AFC-E8CA-CF2D34235556}"/>
          </ac:spMkLst>
        </pc:spChg>
        <pc:spChg chg="mod">
          <ac:chgData name="Nancy McBeth" userId="f0690fdef24094e9" providerId="LiveId" clId="{51065A6A-6B1C-4ADA-918B-BA9D15301223}" dt="2024-05-01T04:46:21.923" v="1558" actId="13926"/>
          <ac:spMkLst>
            <pc:docMk/>
            <pc:sldMk cId="2664541022" sldId="2147376359"/>
            <ac:spMk id="47" creationId="{EE3FE842-61D1-4873-853A-6AD62B448A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DD86F-8655-4AD6-AA49-77043A33E509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151A4-5361-44DC-BDA1-8F92D8BC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74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Some parts of the 2013 statutes have been moved to the Code of Conduct (particularly around the support of the ISI Permanent Office)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151A4-5361-44DC-BDA1-8F92D8BC2C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0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Managing impacts of any changes to the ISI statutes will require continued close liaison  with ISI Director and ISI legal advisor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151A4-5361-44DC-BDA1-8F92D8BC2C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19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jpg"/><Relationship Id="rId5" Type="http://schemas.openxmlformats.org/officeDocument/2006/relationships/image" Target="../media/image5.jpg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6" Type="http://schemas.openxmlformats.org/officeDocument/2006/relationships/image" Target="../media/image3.jpg"/><Relationship Id="rId5" Type="http://schemas.openxmlformats.org/officeDocument/2006/relationships/image" Target="../media/image5.jpg"/><Relationship Id="rId4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_ppt_mainpag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r="151"/>
          <a:stretch/>
        </p:blipFill>
        <p:spPr>
          <a:xfrm>
            <a:off x="0" y="5116842"/>
            <a:ext cx="12192000" cy="1746430"/>
          </a:xfrm>
          <a:prstGeom prst="rect">
            <a:avLst/>
          </a:prstGeom>
        </p:spPr>
      </p:pic>
      <p:pic>
        <p:nvPicPr>
          <p:cNvPr id="7" name="Picture 6" descr="EC_ppt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75" y="107465"/>
            <a:ext cx="3787457" cy="319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1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14298" y="1170443"/>
            <a:ext cx="10763408" cy="1588"/>
          </a:xfrm>
          <a:prstGeom prst="line">
            <a:avLst/>
          </a:prstGeom>
          <a:ln>
            <a:solidFill>
              <a:srgbClr val="968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 noChangeArrowheads="1"/>
          </p:cNvSpPr>
          <p:nvPr userDrawn="1"/>
        </p:nvSpPr>
        <p:spPr bwMode="auto">
          <a:xfrm>
            <a:off x="19190" y="6469381"/>
            <a:ext cx="498489" cy="2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1pPr>
            <a:lvl2pPr marL="4571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2pPr>
            <a:lvl3pPr marL="9143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3pPr>
            <a:lvl4pPr marL="137151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4pPr>
            <a:lvl5pPr marL="18286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5pPr>
            <a:lvl6pPr marL="228585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6pPr>
            <a:lvl7pPr marL="274302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7pPr>
            <a:lvl8pPr marL="3200189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8pPr>
            <a:lvl9pPr marL="365736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fld id="{648B7710-F2BA-4B69-832B-E321B83B54BD}" type="slidenum">
              <a:rPr lang="ar-AE" sz="900" smtClean="0">
                <a:solidFill>
                  <a:srgbClr val="EEECE1">
                    <a:lumMod val="50000"/>
                  </a:srgbClr>
                </a:solidFill>
                <a:latin typeface="Arial" pitchFamily="34" charset="0"/>
              </a:rPr>
              <a:pPr algn="ctr">
                <a:defRPr/>
              </a:pPr>
              <a:t>‹#›</a:t>
            </a:fld>
            <a:endParaRPr lang="ar-AE" sz="950" dirty="0">
              <a:solidFill>
                <a:srgbClr val="EEECE1">
                  <a:lumMod val="50000"/>
                </a:srgb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7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DRAFT DRAFT DRAFT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E3530A67-EC43-2343-BB1C-182122F3542A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8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DRAFT DRAFT DRAFT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BC98268-4F01-E84D-9DB3-1C5D81A8F719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37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534317" y="2105247"/>
            <a:ext cx="11178114" cy="766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2600" b="1" dirty="0">
              <a:solidFill>
                <a:srgbClr val="5F6062"/>
              </a:solidFill>
              <a:latin typeface="Traditional Arabic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188518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958" y="1593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8" y="1593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EC_ppt_pattern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2070"/>
            <a:ext cx="12192000" cy="895935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 userDrawn="1"/>
        </p:nvSpPr>
        <p:spPr>
          <a:xfrm>
            <a:off x="534317" y="2105247"/>
            <a:ext cx="11178114" cy="766364"/>
          </a:xfrm>
          <a:prstGeom prst="rect">
            <a:avLst/>
          </a:prstGeom>
        </p:spPr>
        <p:txBody>
          <a:bodyPr vert="horz" lIns="112542" tIns="56271" rIns="112542" bIns="56271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3200" b="1" dirty="0">
              <a:solidFill>
                <a:srgbClr val="5F6062"/>
              </a:solidFill>
              <a:latin typeface="Traditional Arabic"/>
              <a:cs typeface="Traditional Arabic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 userDrawn="1"/>
        </p:nvSpPr>
        <p:spPr bwMode="auto">
          <a:xfrm>
            <a:off x="35829" y="5811472"/>
            <a:ext cx="498489" cy="24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2534" tIns="56267" rIns="112534" bIns="56267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1pPr>
            <a:lvl2pPr marL="4571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2pPr>
            <a:lvl3pPr marL="9143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3pPr>
            <a:lvl4pPr marL="137151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4pPr>
            <a:lvl5pPr marL="18286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5pPr>
            <a:lvl6pPr marL="228585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6pPr>
            <a:lvl7pPr marL="274302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7pPr>
            <a:lvl8pPr marL="3200189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8pPr>
            <a:lvl9pPr marL="365736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fld id="{648B7710-F2BA-4B69-832B-E321B83B54BD}" type="slidenum">
              <a:rPr lang="ar-AE" sz="1108" smtClean="0">
                <a:solidFill>
                  <a:srgbClr val="EEECE1">
                    <a:lumMod val="50000"/>
                  </a:srgbClr>
                </a:solidFill>
                <a:latin typeface="Arial" pitchFamily="34" charset="0"/>
              </a:rPr>
              <a:pPr algn="ctr">
                <a:defRPr/>
              </a:pPr>
              <a:t>‹#›</a:t>
            </a:fld>
            <a:endParaRPr lang="ar-AE" sz="1169" dirty="0">
              <a:solidFill>
                <a:srgbClr val="EEECE1">
                  <a:lumMod val="50000"/>
                </a:srgbClr>
              </a:solidFill>
              <a:latin typeface="Arial" pitchFamily="34" charset="0"/>
            </a:endParaRPr>
          </a:p>
        </p:txBody>
      </p:sp>
      <p:pic>
        <p:nvPicPr>
          <p:cNvPr id="4" name="Picture 3" descr="EC_ppt_logo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302" y="0"/>
            <a:ext cx="2643403" cy="222786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616153" y="2154277"/>
            <a:ext cx="10763408" cy="1588"/>
          </a:xfrm>
          <a:prstGeom prst="line">
            <a:avLst/>
          </a:prstGeom>
          <a:ln>
            <a:solidFill>
              <a:srgbClr val="968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44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534317" y="2105247"/>
            <a:ext cx="11178114" cy="766364"/>
          </a:xfrm>
          <a:prstGeom prst="rect">
            <a:avLst/>
          </a:prstGeom>
        </p:spPr>
        <p:txBody>
          <a:bodyPr vert="horz" lIns="112542" tIns="56271" rIns="112542" bIns="56271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3200" b="1" dirty="0">
              <a:solidFill>
                <a:srgbClr val="5F6062"/>
              </a:solidFill>
              <a:latin typeface="Traditional Arabic"/>
              <a:cs typeface="Traditional Arabic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 userDrawn="1"/>
        </p:nvSpPr>
        <p:spPr bwMode="auto">
          <a:xfrm>
            <a:off x="19190" y="6469381"/>
            <a:ext cx="498489" cy="2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2534" tIns="56267" rIns="112534" bIns="56267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1pPr>
            <a:lvl2pPr marL="4571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2pPr>
            <a:lvl3pPr marL="9143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3pPr>
            <a:lvl4pPr marL="137151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4pPr>
            <a:lvl5pPr marL="18286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5pPr>
            <a:lvl6pPr marL="228585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6pPr>
            <a:lvl7pPr marL="274302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7pPr>
            <a:lvl8pPr marL="3200189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8pPr>
            <a:lvl9pPr marL="365736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fld id="{648B7710-F2BA-4B69-832B-E321B83B54BD}" type="slidenum">
              <a:rPr lang="ar-AE" sz="1108" smtClean="0">
                <a:solidFill>
                  <a:srgbClr val="EEECE1">
                    <a:lumMod val="50000"/>
                  </a:srgbClr>
                </a:solidFill>
                <a:latin typeface="Arial" pitchFamily="34" charset="0"/>
              </a:rPr>
              <a:pPr algn="ctr">
                <a:defRPr/>
              </a:pPr>
              <a:t>‹#›</a:t>
            </a:fld>
            <a:endParaRPr lang="ar-AE" sz="1169" dirty="0">
              <a:solidFill>
                <a:srgbClr val="EEECE1">
                  <a:lumMod val="50000"/>
                </a:srgbClr>
              </a:solidFill>
              <a:latin typeface="Arial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14298" y="1170443"/>
            <a:ext cx="10763408" cy="1588"/>
          </a:xfrm>
          <a:prstGeom prst="line">
            <a:avLst/>
          </a:prstGeom>
          <a:ln>
            <a:solidFill>
              <a:srgbClr val="968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7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DRAFT </a:t>
            </a:r>
            <a:r>
              <a:rPr lang="en-GB" dirty="0" err="1">
                <a:solidFill>
                  <a:prstClr val="black"/>
                </a:solidFill>
              </a:rPr>
              <a:t>DRAFT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DRAFT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DRAFT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E3530A67-EC43-2343-BB1C-182122F3542A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3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DRAFT DRAFT DRAFT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6BC98268-4F01-E84D-9DB3-1C5D81A8F719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0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534317" y="2105247"/>
            <a:ext cx="11178114" cy="766364"/>
          </a:xfrm>
          <a:prstGeom prst="rect">
            <a:avLst/>
          </a:prstGeom>
        </p:spPr>
        <p:txBody>
          <a:bodyPr vert="horz" lIns="112542" tIns="56271" rIns="112542" bIns="56271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3200" b="1" dirty="0">
              <a:solidFill>
                <a:srgbClr val="5F6062"/>
              </a:solidFill>
              <a:latin typeface="Traditional Arabic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282966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_ppt_mainpag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r="151"/>
          <a:stretch/>
        </p:blipFill>
        <p:spPr>
          <a:xfrm>
            <a:off x="0" y="5116842"/>
            <a:ext cx="12192000" cy="1746430"/>
          </a:xfrm>
          <a:prstGeom prst="rect">
            <a:avLst/>
          </a:prstGeom>
        </p:spPr>
      </p:pic>
      <p:pic>
        <p:nvPicPr>
          <p:cNvPr id="7" name="Picture 6" descr="EC_ppt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75" y="107465"/>
            <a:ext cx="3787457" cy="319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4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958" y="1593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8" y="1593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EC_ppt_pattern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2070"/>
            <a:ext cx="12192000" cy="895935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 userDrawn="1"/>
        </p:nvSpPr>
        <p:spPr>
          <a:xfrm>
            <a:off x="534317" y="2105247"/>
            <a:ext cx="11178114" cy="766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2600" b="1" dirty="0">
              <a:solidFill>
                <a:srgbClr val="5F6062"/>
              </a:solidFill>
              <a:latin typeface="Traditional Arabic"/>
              <a:cs typeface="Traditional Arabic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 userDrawn="1"/>
        </p:nvSpPr>
        <p:spPr bwMode="auto">
          <a:xfrm>
            <a:off x="35829" y="5811472"/>
            <a:ext cx="498489" cy="24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1pPr>
            <a:lvl2pPr marL="4571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2pPr>
            <a:lvl3pPr marL="9143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3pPr>
            <a:lvl4pPr marL="137151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4pPr>
            <a:lvl5pPr marL="18286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5pPr>
            <a:lvl6pPr marL="228585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6pPr>
            <a:lvl7pPr marL="274302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7pPr>
            <a:lvl8pPr marL="3200189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8pPr>
            <a:lvl9pPr marL="365736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fld id="{648B7710-F2BA-4B69-832B-E321B83B54BD}" type="slidenum">
              <a:rPr lang="ar-AE" sz="900" smtClean="0">
                <a:solidFill>
                  <a:srgbClr val="EEECE1">
                    <a:lumMod val="50000"/>
                  </a:srgbClr>
                </a:solidFill>
                <a:latin typeface="Arial" pitchFamily="34" charset="0"/>
              </a:rPr>
              <a:pPr algn="ctr">
                <a:defRPr/>
              </a:pPr>
              <a:t>‹#›</a:t>
            </a:fld>
            <a:endParaRPr lang="ar-AE" sz="950" dirty="0">
              <a:solidFill>
                <a:srgbClr val="EEECE1">
                  <a:lumMod val="50000"/>
                </a:srgbClr>
              </a:solidFill>
              <a:latin typeface="Arial" pitchFamily="34" charset="0"/>
            </a:endParaRPr>
          </a:p>
        </p:txBody>
      </p:sp>
      <p:pic>
        <p:nvPicPr>
          <p:cNvPr id="4" name="Picture 3" descr="EC_ppt_logo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302" y="0"/>
            <a:ext cx="2643403" cy="222786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616153" y="2154277"/>
            <a:ext cx="10763408" cy="1588"/>
          </a:xfrm>
          <a:prstGeom prst="line">
            <a:avLst/>
          </a:prstGeom>
          <a:ln>
            <a:solidFill>
              <a:srgbClr val="968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33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534317" y="2105247"/>
            <a:ext cx="11178114" cy="766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2600" b="1" dirty="0">
              <a:solidFill>
                <a:srgbClr val="5F6062"/>
              </a:solidFill>
              <a:latin typeface="Traditional Arabic"/>
              <a:cs typeface="Traditional Arabic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 userDrawn="1"/>
        </p:nvSpPr>
        <p:spPr bwMode="auto">
          <a:xfrm>
            <a:off x="19190" y="6469381"/>
            <a:ext cx="498489" cy="2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1pPr>
            <a:lvl2pPr marL="45717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2pPr>
            <a:lvl3pPr marL="91434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3pPr>
            <a:lvl4pPr marL="137151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4pPr>
            <a:lvl5pPr marL="18286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5pPr>
            <a:lvl6pPr marL="228585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6pPr>
            <a:lvl7pPr marL="274302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7pPr>
            <a:lvl8pPr marL="3200189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8pPr>
            <a:lvl9pPr marL="3657360" algn="l" defTabSz="914340" rtl="0" eaLnBrk="1" latinLnBrk="0" hangingPunct="1">
              <a:defRPr kern="1200">
                <a:solidFill>
                  <a:schemeClr val="tx1"/>
                </a:solidFill>
                <a:latin typeface="Book Antiqua" pitchFamily="18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fld id="{648B7710-F2BA-4B69-832B-E321B83B54BD}" type="slidenum">
              <a:rPr lang="ar-AE" sz="900" smtClean="0">
                <a:solidFill>
                  <a:srgbClr val="EEECE1">
                    <a:lumMod val="50000"/>
                  </a:srgbClr>
                </a:solidFill>
                <a:latin typeface="Arial" pitchFamily="34" charset="0"/>
              </a:rPr>
              <a:pPr algn="ctr">
                <a:defRPr/>
              </a:pPr>
              <a:t>‹#›</a:t>
            </a:fld>
            <a:endParaRPr lang="ar-AE" sz="950" dirty="0">
              <a:solidFill>
                <a:srgbClr val="EEECE1">
                  <a:lumMod val="50000"/>
                </a:srgbClr>
              </a:solidFill>
              <a:latin typeface="Arial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14298" y="1170443"/>
            <a:ext cx="10763408" cy="1588"/>
          </a:xfrm>
          <a:prstGeom prst="line">
            <a:avLst/>
          </a:prstGeom>
          <a:ln>
            <a:solidFill>
              <a:srgbClr val="968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0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1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10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5B5AA1A-06A3-4830-B15C-0B7B1786CC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78" imgH="379" progId="TCLayout.ActiveDocument.1">
                  <p:embed/>
                </p:oleObj>
              </mc:Choice>
              <mc:Fallback>
                <p:oleObj name="think-cell Slide" r:id="rId9" imgW="378" imgH="379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5B5AA1A-06A3-4830-B15C-0B7B1786CC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68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hf sldNum="0" hd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5B5AA1A-06A3-4830-B15C-0B7B1786CC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78" imgH="379" progId="TCLayout.ActiveDocument.1">
                  <p:embed/>
                </p:oleObj>
              </mc:Choice>
              <mc:Fallback>
                <p:oleObj name="think-cell Slide" r:id="rId10" imgW="378" imgH="379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5B5AA1A-06A3-4830-B15C-0B7B1786CC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193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dt="0"/>
  <p:txStyles>
    <p:titleStyle>
      <a:lvl1pPr algn="ctr" defTabSz="914423" rtl="0" eaLnBrk="1" latinLnBrk="0" hangingPunct="1"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8" indent="-342908" algn="l" defTabSz="9144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9" indent="-285757" algn="l" defTabSz="9144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9.xml"/><Relationship Id="rId6" Type="http://schemas.openxmlformats.org/officeDocument/2006/relationships/hyperlink" Target="mailto:nancyemcbeth@gmail.com" TargetMode="External"/><Relationship Id="rId5" Type="http://schemas.openxmlformats.org/officeDocument/2006/relationships/hyperlink" Target="https://communities.isi-web.org/update-iaos-statutes-2024" TargetMode="Externa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Object 53" hidden="1">
            <a:extLst>
              <a:ext uri="{FF2B5EF4-FFF2-40B4-BE49-F238E27FC236}">
                <a16:creationId xmlns:a16="http://schemas.microsoft.com/office/drawing/2014/main" id="{2AAFE046-2780-476C-A8C3-C6C11F114D9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54" name="Object 53" hidden="1">
                        <a:extLst>
                          <a:ext uri="{FF2B5EF4-FFF2-40B4-BE49-F238E27FC236}">
                            <a16:creationId xmlns:a16="http://schemas.microsoft.com/office/drawing/2014/main" id="{2AAFE046-2780-476C-A8C3-C6C11F114D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4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itle 1">
            <a:extLst>
              <a:ext uri="{FF2B5EF4-FFF2-40B4-BE49-F238E27FC236}">
                <a16:creationId xmlns:a16="http://schemas.microsoft.com/office/drawing/2014/main" id="{EE3FE842-61D1-4873-853A-6AD62B448A6A}"/>
              </a:ext>
            </a:extLst>
          </p:cNvPr>
          <p:cNvSpPr txBox="1">
            <a:spLocks/>
          </p:cNvSpPr>
          <p:nvPr/>
        </p:nvSpPr>
        <p:spPr>
          <a:xfrm>
            <a:off x="508000" y="175466"/>
            <a:ext cx="10367108" cy="81366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39161"/>
                </a:solidFill>
                <a:effectLst/>
                <a:uLnTx/>
                <a:uFillTx/>
                <a:latin typeface="Calibri"/>
                <a:ea typeface="+mj-ea"/>
                <a:cs typeface="Traditional Arabic"/>
              </a:rPr>
              <a:t>Item 3 – Draft Updated Statutes  -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39161"/>
                </a:solidFill>
                <a:effectLst/>
                <a:uLnTx/>
                <a:uFillTx/>
                <a:latin typeface="Calibri"/>
                <a:ea typeface="+mj-ea"/>
                <a:cs typeface="Traditional Arabic"/>
              </a:rPr>
              <a:t>Nancy McBeth, May 2024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A39161"/>
              </a:solidFill>
              <a:effectLst/>
              <a:highlight>
                <a:srgbClr val="00FFFF"/>
              </a:highlight>
              <a:uLnTx/>
              <a:uFillTx/>
              <a:latin typeface="Calibri"/>
              <a:ea typeface="+mj-ea"/>
              <a:cs typeface="Traditional Arabic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51E2F0E-2F85-4111-9B06-2CA3135BE42B}"/>
              </a:ext>
            </a:extLst>
          </p:cNvPr>
          <p:cNvCxnSpPr>
            <a:cxnSpLocks/>
          </p:cNvCxnSpPr>
          <p:nvPr/>
        </p:nvCxnSpPr>
        <p:spPr>
          <a:xfrm>
            <a:off x="11479566" y="1546161"/>
            <a:ext cx="0" cy="4824435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7270CD-58E6-6605-5D70-13807B4C5722}"/>
              </a:ext>
            </a:extLst>
          </p:cNvPr>
          <p:cNvSpPr txBox="1"/>
          <p:nvPr/>
        </p:nvSpPr>
        <p:spPr>
          <a:xfrm>
            <a:off x="425061" y="1116414"/>
            <a:ext cx="10971566" cy="134203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/>
              <a:t>Summary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</a:rPr>
              <a:t>IAOS EXCO Code of Conduct prepared and endorsed by IAOS Executive</a:t>
            </a:r>
            <a:r>
              <a:rPr lang="en-GB" dirty="0"/>
              <a:t>.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Statutes updated and now available for IAOS member feedback  - closing 31 July 2024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4F95CF-C74F-02F8-FDA4-CA609AA07B2B}"/>
              </a:ext>
            </a:extLst>
          </p:cNvPr>
          <p:cNvSpPr txBox="1"/>
          <p:nvPr/>
        </p:nvSpPr>
        <p:spPr>
          <a:xfrm>
            <a:off x="425061" y="2916326"/>
            <a:ext cx="10971566" cy="341952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effectLst/>
                <a:latin typeface="arial" panose="020B0604020202020204" pitchFamily="34" charset="0"/>
              </a:rPr>
              <a:t> </a:t>
            </a:r>
            <a:r>
              <a:rPr lang="en-GB" sz="2000" b="1" dirty="0">
                <a:effectLst/>
                <a:latin typeface="arial" panose="020B0604020202020204" pitchFamily="34" charset="0"/>
              </a:rPr>
              <a:t>Drivers for Updating Statutes and creation of IAOS EXCO Code of Conduct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>
                <a:effectLst/>
              </a:rPr>
              <a:t> New Dutch law (MSLE Act) means all Dutch based legal entities need to review their legal arrangements, specifically those related to governance and management.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>
                <a:effectLst/>
              </a:rPr>
              <a:t> Changes in IAOS working procedures since the 2013 Revision, including </a:t>
            </a:r>
          </a:p>
          <a:p>
            <a:pPr marL="82219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establishment of sub-groups such as the Krakow Group and Friends of Official Statistics, </a:t>
            </a:r>
          </a:p>
          <a:p>
            <a:pPr marL="82219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changes in processes for IAOS membership (including who is entitled to free membership)</a:t>
            </a:r>
          </a:p>
          <a:p>
            <a:pPr marL="82219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evolutions in the composition of the EXCO membership</a:t>
            </a:r>
          </a:p>
          <a:p>
            <a:pPr marL="822198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</a:rPr>
              <a:t>Use of technology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319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Object 53" hidden="1">
            <a:extLst>
              <a:ext uri="{FF2B5EF4-FFF2-40B4-BE49-F238E27FC236}">
                <a16:creationId xmlns:a16="http://schemas.microsoft.com/office/drawing/2014/main" id="{2AAFE046-2780-476C-A8C3-C6C11F114D9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54" name="Object 53" hidden="1">
                        <a:extLst>
                          <a:ext uri="{FF2B5EF4-FFF2-40B4-BE49-F238E27FC236}">
                            <a16:creationId xmlns:a16="http://schemas.microsoft.com/office/drawing/2014/main" id="{2AAFE046-2780-476C-A8C3-C6C11F114D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4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itle 1">
            <a:extLst>
              <a:ext uri="{FF2B5EF4-FFF2-40B4-BE49-F238E27FC236}">
                <a16:creationId xmlns:a16="http://schemas.microsoft.com/office/drawing/2014/main" id="{EE3FE842-61D1-4873-853A-6AD62B448A6A}"/>
              </a:ext>
            </a:extLst>
          </p:cNvPr>
          <p:cNvSpPr txBox="1">
            <a:spLocks/>
          </p:cNvSpPr>
          <p:nvPr/>
        </p:nvSpPr>
        <p:spPr>
          <a:xfrm>
            <a:off x="508000" y="175466"/>
            <a:ext cx="10367108" cy="81366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39161"/>
                </a:solidFill>
                <a:effectLst/>
                <a:uLnTx/>
                <a:uFillTx/>
                <a:latin typeface="Calibri"/>
                <a:ea typeface="+mj-ea"/>
                <a:cs typeface="Traditional Arabic"/>
              </a:rPr>
              <a:t>EXCO Code of Conduct - summary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564C32-364A-46B5-A1B7-87C33E935F3D}"/>
              </a:ext>
            </a:extLst>
          </p:cNvPr>
          <p:cNvSpPr/>
          <p:nvPr/>
        </p:nvSpPr>
        <p:spPr>
          <a:xfrm>
            <a:off x="2362496" y="2412202"/>
            <a:ext cx="10209647" cy="1158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51E2F0E-2F85-4111-9B06-2CA3135BE42B}"/>
              </a:ext>
            </a:extLst>
          </p:cNvPr>
          <p:cNvCxnSpPr>
            <a:cxnSpLocks/>
          </p:cNvCxnSpPr>
          <p:nvPr/>
        </p:nvCxnSpPr>
        <p:spPr>
          <a:xfrm>
            <a:off x="11479566" y="1546161"/>
            <a:ext cx="0" cy="4824435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CA0722F-085C-90D7-4D9C-102C1006F98B}"/>
              </a:ext>
            </a:extLst>
          </p:cNvPr>
          <p:cNvSpPr txBox="1"/>
          <p:nvPr/>
        </p:nvSpPr>
        <p:spPr>
          <a:xfrm>
            <a:off x="584895" y="1138894"/>
            <a:ext cx="10971565" cy="4862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30212" indent="-342900">
              <a:buFont typeface="Wingdings" panose="05000000000000000000" pitchFamily="2" charset="2"/>
              <a:buChar char="v"/>
            </a:pPr>
            <a:r>
              <a:rPr lang="en-GB" sz="2000" b="1" dirty="0">
                <a:solidFill>
                  <a:srgbClr val="000000"/>
                </a:solidFill>
                <a:effectLst/>
              </a:rPr>
              <a:t>Set of guidelines setting out how IAOS Executive Committee members</a:t>
            </a:r>
            <a:r>
              <a:rPr lang="en-GB" sz="2000" dirty="0">
                <a:solidFill>
                  <a:srgbClr val="000000"/>
                </a:solidFill>
                <a:effectLst/>
              </a:rPr>
              <a:t> (</a:t>
            </a:r>
            <a:r>
              <a:rPr lang="en-GB" sz="2000" dirty="0" err="1">
                <a:solidFill>
                  <a:srgbClr val="000000"/>
                </a:solidFill>
                <a:effectLst/>
              </a:rPr>
              <a:t>ie</a:t>
            </a:r>
            <a:r>
              <a:rPr lang="en-GB" sz="2000" dirty="0">
                <a:solidFill>
                  <a:srgbClr val="000000"/>
                </a:solidFill>
                <a:effectLst/>
              </a:rPr>
              <a:t> the EXCO) should </a:t>
            </a:r>
            <a:r>
              <a:rPr lang="en-GB" sz="2000" b="1" u="sng" dirty="0">
                <a:solidFill>
                  <a:srgbClr val="000000"/>
                </a:solidFill>
                <a:effectLst/>
              </a:rPr>
              <a:t>behave</a:t>
            </a:r>
            <a:r>
              <a:rPr lang="en-GB" sz="2000" dirty="0">
                <a:solidFill>
                  <a:srgbClr val="000000"/>
                </a:solidFill>
                <a:effectLst/>
              </a:rPr>
              <a:t> as IAOS Officers. </a:t>
            </a:r>
          </a:p>
          <a:p>
            <a:pPr marL="430212" indent="-342900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0000"/>
              </a:solidFill>
              <a:effectLst/>
            </a:endParaRPr>
          </a:p>
          <a:p>
            <a:pPr marL="430212" indent="-342900">
              <a:buFont typeface="Wingdings" panose="05000000000000000000" pitchFamily="2" charset="2"/>
              <a:buChar char="v"/>
            </a:pPr>
            <a:r>
              <a:rPr lang="en-GB" sz="2000" b="1" dirty="0">
                <a:solidFill>
                  <a:srgbClr val="000000"/>
                </a:solidFill>
                <a:effectLst/>
              </a:rPr>
              <a:t>Specific to our Association</a:t>
            </a:r>
            <a:r>
              <a:rPr lang="en-GB" sz="2000" dirty="0">
                <a:solidFill>
                  <a:srgbClr val="000000"/>
                </a:solidFill>
                <a:effectLst/>
              </a:rPr>
              <a:t>, but recognises that </a:t>
            </a:r>
            <a:r>
              <a:rPr lang="en-GB" sz="2000" b="1" dirty="0">
                <a:solidFill>
                  <a:srgbClr val="000000"/>
                </a:solidFill>
                <a:effectLst/>
              </a:rPr>
              <a:t>IAOS officers </a:t>
            </a:r>
            <a:r>
              <a:rPr lang="en-GB" sz="2000" dirty="0">
                <a:solidFill>
                  <a:srgbClr val="000000"/>
                </a:solidFill>
                <a:effectLst/>
              </a:rPr>
              <a:t>are required to follow:</a:t>
            </a:r>
          </a:p>
          <a:p>
            <a:pPr marL="887412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ffectLst/>
              </a:rPr>
              <a:t>Dutch Law (including the MSLE), ISI Statutes and Bylaws and IAOS Statutes </a:t>
            </a:r>
          </a:p>
          <a:p>
            <a:pPr marL="887412" lvl="1" indent="-342900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0000"/>
              </a:solidFill>
            </a:endParaRPr>
          </a:p>
          <a:p>
            <a:pPr marL="430212" indent="-342900">
              <a:buFont typeface="Wingdings" panose="05000000000000000000" pitchFamily="2" charset="2"/>
              <a:buChar char="v"/>
            </a:pPr>
            <a:r>
              <a:rPr lang="en-GB" sz="2000" b="1" dirty="0">
                <a:solidFill>
                  <a:srgbClr val="000000"/>
                </a:solidFill>
              </a:rPr>
              <a:t>Applies to all IAOS EXCO members (elected, co-opted and Special Invitees - </a:t>
            </a:r>
            <a:r>
              <a:rPr lang="en-GB" sz="2000" dirty="0">
                <a:solidFill>
                  <a:srgbClr val="000000"/>
                </a:solidFill>
              </a:rPr>
              <a:t>those with specific responsibilities</a:t>
            </a:r>
            <a:r>
              <a:rPr lang="en-GB" sz="2000" b="1" dirty="0">
                <a:solidFill>
                  <a:srgbClr val="000000"/>
                </a:solidFill>
              </a:rPr>
              <a:t>)</a:t>
            </a:r>
          </a:p>
          <a:p>
            <a:pPr marL="430212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b="1" dirty="0">
                <a:solidFill>
                  <a:srgbClr val="000000"/>
                </a:solidFill>
              </a:rPr>
              <a:t>Code includes</a:t>
            </a:r>
            <a:endParaRPr lang="en-GB" sz="2000" dirty="0">
              <a:solidFill>
                <a:srgbClr val="000000"/>
              </a:solidFill>
            </a:endParaRPr>
          </a:p>
          <a:p>
            <a:pPr marL="730250" lvl="1" indent="-185738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Scope of Work of EXCO</a:t>
            </a:r>
          </a:p>
          <a:p>
            <a:pPr marL="730250" lvl="1" indent="-185738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Key Principles and joint responsibilities of EXCO members</a:t>
            </a:r>
          </a:p>
          <a:p>
            <a:pPr marL="730250" lvl="1" indent="-185738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Decision Making Procedures</a:t>
            </a:r>
          </a:p>
          <a:p>
            <a:pPr marL="730250" lvl="1" indent="-185738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How IAOS EXCO members adhere to ISI Statutes</a:t>
            </a:r>
          </a:p>
          <a:p>
            <a:pPr marL="730250" lvl="1" indent="-185738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Role of ISI Permanent Office in supporting the IAOS</a:t>
            </a:r>
          </a:p>
          <a:p>
            <a:pPr marL="730250" lvl="1" indent="-185738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Confidentiality Agreement</a:t>
            </a:r>
            <a:r>
              <a:rPr lang="en-GB" sz="2000" dirty="0">
                <a:solidFill>
                  <a:srgbClr val="000000"/>
                </a:solidFill>
                <a:effectLst/>
              </a:rPr>
              <a:t>. 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1AA3BB3-DDD5-5C7C-DAAC-59E5C4CDD9A9}"/>
              </a:ext>
            </a:extLst>
          </p:cNvPr>
          <p:cNvSpPr/>
          <p:nvPr/>
        </p:nvSpPr>
        <p:spPr>
          <a:xfrm>
            <a:off x="7480571" y="3429000"/>
            <a:ext cx="4075889" cy="250487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sz="1800" b="1" dirty="0"/>
              <a:t>Endorsed by EXCO at March 2024 meeting</a:t>
            </a:r>
            <a:endParaRPr lang="en-NZ" sz="1800" b="1" dirty="0"/>
          </a:p>
          <a:p>
            <a:pPr algn="ctr"/>
            <a:r>
              <a:rPr lang="en-GB" dirty="0"/>
              <a:t>Available at https://iaos-isi.org/2024/04/30/iaos-executive-committee-code-of-conduct/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383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Object 53" hidden="1">
            <a:extLst>
              <a:ext uri="{FF2B5EF4-FFF2-40B4-BE49-F238E27FC236}">
                <a16:creationId xmlns:a16="http://schemas.microsoft.com/office/drawing/2014/main" id="{2AAFE046-2780-476C-A8C3-C6C11F114D9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54" name="Object 53" hidden="1">
                        <a:extLst>
                          <a:ext uri="{FF2B5EF4-FFF2-40B4-BE49-F238E27FC236}">
                            <a16:creationId xmlns:a16="http://schemas.microsoft.com/office/drawing/2014/main" id="{2AAFE046-2780-476C-A8C3-C6C11F114D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itle 1">
            <a:extLst>
              <a:ext uri="{FF2B5EF4-FFF2-40B4-BE49-F238E27FC236}">
                <a16:creationId xmlns:a16="http://schemas.microsoft.com/office/drawing/2014/main" id="{EE3FE842-61D1-4873-853A-6AD62B448A6A}"/>
              </a:ext>
            </a:extLst>
          </p:cNvPr>
          <p:cNvSpPr txBox="1">
            <a:spLocks/>
          </p:cNvSpPr>
          <p:nvPr/>
        </p:nvSpPr>
        <p:spPr>
          <a:xfrm>
            <a:off x="508000" y="175466"/>
            <a:ext cx="10367108" cy="81366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39161"/>
                </a:solidFill>
                <a:effectLst/>
                <a:uLnTx/>
                <a:uFillTx/>
                <a:latin typeface="Calibri"/>
                <a:ea typeface="+mj-ea"/>
                <a:cs typeface="Traditional Arabic"/>
              </a:rPr>
              <a:t>IAOS Statutes- Proposed Major Changes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A39161"/>
              </a:solidFill>
              <a:effectLst/>
              <a:highlight>
                <a:srgbClr val="00FFFF"/>
              </a:highlight>
              <a:uLnTx/>
              <a:uFillTx/>
              <a:latin typeface="Calibri"/>
              <a:ea typeface="+mj-ea"/>
              <a:cs typeface="Traditional Arabic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564C32-364A-46B5-A1B7-87C33E935F3D}"/>
              </a:ext>
            </a:extLst>
          </p:cNvPr>
          <p:cNvSpPr/>
          <p:nvPr/>
        </p:nvSpPr>
        <p:spPr>
          <a:xfrm>
            <a:off x="2362496" y="2412202"/>
            <a:ext cx="10209647" cy="1158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51E2F0E-2F85-4111-9B06-2CA3135BE42B}"/>
              </a:ext>
            </a:extLst>
          </p:cNvPr>
          <p:cNvCxnSpPr>
            <a:cxnSpLocks/>
          </p:cNvCxnSpPr>
          <p:nvPr/>
        </p:nvCxnSpPr>
        <p:spPr>
          <a:xfrm>
            <a:off x="11479566" y="1546161"/>
            <a:ext cx="0" cy="4824435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2E403BC-1C3A-7AFC-E8CA-CF2D34235556}"/>
              </a:ext>
            </a:extLst>
          </p:cNvPr>
          <p:cNvSpPr txBox="1"/>
          <p:nvPr/>
        </p:nvSpPr>
        <p:spPr>
          <a:xfrm>
            <a:off x="425060" y="1237280"/>
            <a:ext cx="11209221" cy="419961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b="1" i="0" dirty="0">
                <a:effectLst/>
              </a:rPr>
              <a:t>N</a:t>
            </a:r>
            <a:r>
              <a:rPr lang="en-GB" sz="2000" b="1" dirty="0">
                <a:effectLst/>
              </a:rPr>
              <a:t>ew</a:t>
            </a:r>
            <a:r>
              <a:rPr lang="en-GB" sz="2000" dirty="0">
                <a:effectLst/>
              </a:rPr>
              <a:t> statute clarifying relationship between the ISI and the IAOS  - </a:t>
            </a:r>
            <a:r>
              <a:rPr lang="en-GB" sz="2000" b="1" dirty="0">
                <a:effectLst/>
              </a:rPr>
              <a:t>Statute 5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b="1" i="0" dirty="0">
                <a:effectLst/>
              </a:rPr>
              <a:t>N</a:t>
            </a:r>
            <a:r>
              <a:rPr lang="en-GB" sz="2000" b="1" dirty="0">
                <a:effectLst/>
              </a:rPr>
              <a:t>ew</a:t>
            </a:r>
            <a:r>
              <a:rPr lang="en-GB" sz="2000" dirty="0">
                <a:effectLst/>
              </a:rPr>
              <a:t> statute covering the establishment, reporting and dissolution of sub-groups – </a:t>
            </a:r>
            <a:r>
              <a:rPr lang="en-GB" sz="2000" b="1" dirty="0">
                <a:effectLst/>
              </a:rPr>
              <a:t>Statute 9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b="1" dirty="0">
                <a:effectLst/>
              </a:rPr>
              <a:t>Changes</a:t>
            </a:r>
            <a:r>
              <a:rPr lang="en-GB" sz="2000" dirty="0">
                <a:effectLst/>
              </a:rPr>
              <a:t> to statutes related to </a:t>
            </a:r>
            <a:r>
              <a:rPr lang="en-GB" sz="2000" b="1" dirty="0">
                <a:effectLst/>
              </a:rPr>
              <a:t>membership of the IAOS</a:t>
            </a:r>
            <a:r>
              <a:rPr lang="en-GB" sz="2000" dirty="0">
                <a:effectLst/>
              </a:rPr>
              <a:t>, to simplify and standardise the different types of IAOS members (individual and institutions/organisations)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b="1" dirty="0">
                <a:effectLst/>
              </a:rPr>
              <a:t>Changes</a:t>
            </a:r>
            <a:r>
              <a:rPr lang="en-GB" sz="2000" dirty="0">
                <a:effectLst/>
              </a:rPr>
              <a:t> to the statutes related to the </a:t>
            </a:r>
            <a:r>
              <a:rPr lang="en-GB" sz="2000" b="1" dirty="0">
                <a:effectLst/>
              </a:rPr>
              <a:t>EXCO</a:t>
            </a:r>
            <a:r>
              <a:rPr lang="en-GB" sz="2000" dirty="0">
                <a:effectLst/>
              </a:rPr>
              <a:t>  (in light of the MSLE, Code of Conduct, and evolution in composition of the EXCO)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b="1" dirty="0">
                <a:effectLst/>
              </a:rPr>
              <a:t>Changes</a:t>
            </a:r>
            <a:r>
              <a:rPr lang="en-GB" sz="2000" dirty="0">
                <a:effectLst/>
              </a:rPr>
              <a:t> to the statutes related to the </a:t>
            </a:r>
            <a:r>
              <a:rPr lang="en-GB" sz="2000" b="1" dirty="0">
                <a:effectLst/>
              </a:rPr>
              <a:t>General Assembly</a:t>
            </a:r>
            <a:r>
              <a:rPr lang="en-GB" sz="2000" dirty="0">
                <a:effectLst/>
              </a:rPr>
              <a:t>, giving the General Assembly held during non-WSC years the power to change statutes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000" dirty="0">
                <a:effectLst/>
              </a:rPr>
              <a:t>Introduction of </a:t>
            </a:r>
            <a:r>
              <a:rPr lang="en-GB" sz="2000" b="1" dirty="0">
                <a:effectLst/>
              </a:rPr>
              <a:t>standard definitions </a:t>
            </a:r>
            <a:r>
              <a:rPr lang="en-GB" sz="2000" dirty="0">
                <a:effectLst/>
              </a:rPr>
              <a:t>of key terms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670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Object 53" hidden="1">
            <a:extLst>
              <a:ext uri="{FF2B5EF4-FFF2-40B4-BE49-F238E27FC236}">
                <a16:creationId xmlns:a16="http://schemas.microsoft.com/office/drawing/2014/main" id="{2AAFE046-2780-476C-A8C3-C6C11F114D9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54" name="Object 53" hidden="1">
                        <a:extLst>
                          <a:ext uri="{FF2B5EF4-FFF2-40B4-BE49-F238E27FC236}">
                            <a16:creationId xmlns:a16="http://schemas.microsoft.com/office/drawing/2014/main" id="{2AAFE046-2780-476C-A8C3-C6C11F114D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4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itle 1">
            <a:extLst>
              <a:ext uri="{FF2B5EF4-FFF2-40B4-BE49-F238E27FC236}">
                <a16:creationId xmlns:a16="http://schemas.microsoft.com/office/drawing/2014/main" id="{EE3FE842-61D1-4873-853A-6AD62B448A6A}"/>
              </a:ext>
            </a:extLst>
          </p:cNvPr>
          <p:cNvSpPr txBox="1">
            <a:spLocks/>
          </p:cNvSpPr>
          <p:nvPr/>
        </p:nvSpPr>
        <p:spPr>
          <a:xfrm>
            <a:off x="508000" y="175466"/>
            <a:ext cx="10367108" cy="81366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A39161"/>
                </a:solidFill>
                <a:latin typeface="Calibri"/>
                <a:cs typeface="Traditional Arabic"/>
              </a:rPr>
              <a:t>Member Feedback Now Open – closes 31 July 2024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A39161"/>
              </a:solidFill>
              <a:effectLst/>
              <a:uLnTx/>
              <a:uFillTx/>
              <a:latin typeface="Calibri"/>
              <a:ea typeface="+mj-ea"/>
              <a:cs typeface="Traditional Arabic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564C32-364A-46B5-A1B7-87C33E935F3D}"/>
              </a:ext>
            </a:extLst>
          </p:cNvPr>
          <p:cNvSpPr/>
          <p:nvPr/>
        </p:nvSpPr>
        <p:spPr>
          <a:xfrm>
            <a:off x="2362496" y="2412202"/>
            <a:ext cx="10209647" cy="1158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51E2F0E-2F85-4111-9B06-2CA3135BE42B}"/>
              </a:ext>
            </a:extLst>
          </p:cNvPr>
          <p:cNvCxnSpPr>
            <a:cxnSpLocks/>
          </p:cNvCxnSpPr>
          <p:nvPr/>
        </p:nvCxnSpPr>
        <p:spPr>
          <a:xfrm>
            <a:off x="11479566" y="1546161"/>
            <a:ext cx="0" cy="4824435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2E403BC-1C3A-7AFC-E8CA-CF2D34235556}"/>
              </a:ext>
            </a:extLst>
          </p:cNvPr>
          <p:cNvSpPr txBox="1"/>
          <p:nvPr/>
        </p:nvSpPr>
        <p:spPr>
          <a:xfrm>
            <a:off x="508000" y="1166514"/>
            <a:ext cx="11341878" cy="458048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000" b="1" dirty="0">
                <a:effectLst/>
              </a:rPr>
              <a:t>To provide feedback </a:t>
            </a:r>
            <a:r>
              <a:rPr lang="en-GB" sz="2000" dirty="0">
                <a:effectLst/>
              </a:rPr>
              <a:t>– use either the 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000" dirty="0">
                <a:effectLst/>
              </a:rPr>
              <a:t>IAOS Communities platform* (</a:t>
            </a:r>
            <a:r>
              <a:rPr lang="en-GB" sz="2000" dirty="0">
                <a:effectLst/>
                <a:hlinkClick r:id="rId5"/>
              </a:rPr>
              <a:t>https://communities.isi-web.org/update-iaos-statutes-2024</a:t>
            </a:r>
            <a:r>
              <a:rPr lang="en-GB" sz="2000" dirty="0"/>
              <a:t>) or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000" dirty="0"/>
              <a:t> email </a:t>
            </a:r>
            <a:r>
              <a:rPr lang="en-NZ" sz="2000" kern="0" dirty="0">
                <a:solidFill>
                  <a:srgbClr val="31313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Nancy McBeth (</a:t>
            </a:r>
            <a:r>
              <a:rPr lang="en-NZ" sz="2000" u="sng" kern="0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nancyemcbeth@gmail.com</a:t>
            </a:r>
            <a:r>
              <a:rPr lang="en-NZ" sz="2000" kern="0" dirty="0">
                <a:solidFill>
                  <a:srgbClr val="31313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000" i="1" dirty="0">
                <a:effectLst/>
              </a:rPr>
              <a:t>* Need your ISI Communities account to login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000" dirty="0"/>
              <a:t>The consolidated feedback will be available on the Communities page in August 2024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000" b="1" dirty="0"/>
              <a:t>Documents to help you provide feedback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2000" kern="0" dirty="0">
                <a:solidFill>
                  <a:srgbClr val="31313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proposed new Statutes are in </a:t>
            </a:r>
            <a:r>
              <a:rPr lang="en-NZ" sz="2000" b="1" kern="0" dirty="0">
                <a:solidFill>
                  <a:srgbClr val="31313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“IAOS Statutes Proposed only April 2024</a:t>
            </a:r>
            <a:r>
              <a:rPr lang="en-NZ" sz="2000" kern="0" dirty="0">
                <a:solidFill>
                  <a:srgbClr val="31313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2000" kern="0" dirty="0">
                <a:solidFill>
                  <a:srgbClr val="31313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If you want </a:t>
            </a:r>
            <a:r>
              <a:rPr lang="en-NZ" sz="20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see the changes from the 2013 version of the statutes, or the work to date on the revision, use </a:t>
            </a:r>
            <a:r>
              <a:rPr lang="en-NZ" sz="20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“IAOS Statutes Proposed and Current Apr 2024 v6”.  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NZ" sz="2000" b="1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2000" b="1" kern="0" dirty="0">
                <a:ea typeface="Aptos" panose="020B0004020202020204" pitchFamily="34" charset="0"/>
                <a:cs typeface="Times New Roman" panose="02020603050405020304" pitchFamily="18" charset="0"/>
              </a:rPr>
              <a:t>Both documents are on the Communities page and the IAOS website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9170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Object 53" hidden="1">
            <a:extLst>
              <a:ext uri="{FF2B5EF4-FFF2-40B4-BE49-F238E27FC236}">
                <a16:creationId xmlns:a16="http://schemas.microsoft.com/office/drawing/2014/main" id="{2AAFE046-2780-476C-A8C3-C6C11F114D9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54" name="Object 53" hidden="1">
                        <a:extLst>
                          <a:ext uri="{FF2B5EF4-FFF2-40B4-BE49-F238E27FC236}">
                            <a16:creationId xmlns:a16="http://schemas.microsoft.com/office/drawing/2014/main" id="{2AAFE046-2780-476C-A8C3-C6C11F114D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itle 1">
            <a:extLst>
              <a:ext uri="{FF2B5EF4-FFF2-40B4-BE49-F238E27FC236}">
                <a16:creationId xmlns:a16="http://schemas.microsoft.com/office/drawing/2014/main" id="{EE3FE842-61D1-4873-853A-6AD62B448A6A}"/>
              </a:ext>
            </a:extLst>
          </p:cNvPr>
          <p:cNvSpPr txBox="1">
            <a:spLocks/>
          </p:cNvSpPr>
          <p:nvPr/>
        </p:nvSpPr>
        <p:spPr>
          <a:xfrm>
            <a:off x="508000" y="175466"/>
            <a:ext cx="10367108" cy="81366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39161"/>
                </a:solidFill>
                <a:effectLst/>
                <a:uLnTx/>
                <a:uFillTx/>
                <a:latin typeface="Calibri"/>
                <a:ea typeface="+mj-ea"/>
                <a:cs typeface="Traditional Arabic"/>
              </a:rPr>
              <a:t>Key deadlines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A39161"/>
              </a:solidFill>
              <a:effectLst/>
              <a:highlight>
                <a:srgbClr val="00FFFF"/>
              </a:highlight>
              <a:uLnTx/>
              <a:uFillTx/>
              <a:latin typeface="Calibri"/>
              <a:ea typeface="+mj-ea"/>
              <a:cs typeface="Traditional Arabic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51E2F0E-2F85-4111-9B06-2CA3135BE42B}"/>
              </a:ext>
            </a:extLst>
          </p:cNvPr>
          <p:cNvCxnSpPr>
            <a:cxnSpLocks/>
          </p:cNvCxnSpPr>
          <p:nvPr/>
        </p:nvCxnSpPr>
        <p:spPr>
          <a:xfrm>
            <a:off x="11479566" y="1546161"/>
            <a:ext cx="0" cy="4824435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2E403BC-1C3A-7AFC-E8CA-CF2D34235556}"/>
              </a:ext>
            </a:extLst>
          </p:cNvPr>
          <p:cNvSpPr txBox="1"/>
          <p:nvPr/>
        </p:nvSpPr>
        <p:spPr>
          <a:xfrm>
            <a:off x="712433" y="1365480"/>
            <a:ext cx="10767131" cy="2249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000" dirty="0">
                <a:effectLst/>
              </a:rPr>
              <a:t>Deadline for IAOS member comments– 31 July 2024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000" dirty="0"/>
              <a:t>Consolidated feedback available on the IAOS Communities page – by 31 August 2024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000" dirty="0"/>
              <a:t>Updated version for EXCO final review – late 2024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000" dirty="0">
                <a:effectLst/>
              </a:rPr>
              <a:t>Formal presentation to IAOS members for voting – first half of 2025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000" dirty="0"/>
              <a:t>Formal vote on updated Statutes – IAOS 2025 General Assembly – October 2025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1A033C-1901-FFDF-4042-C5FF25E4786E}"/>
              </a:ext>
            </a:extLst>
          </p:cNvPr>
          <p:cNvSpPr txBox="1">
            <a:spLocks/>
          </p:cNvSpPr>
          <p:nvPr/>
        </p:nvSpPr>
        <p:spPr>
          <a:xfrm>
            <a:off x="508000" y="3693636"/>
            <a:ext cx="10367108" cy="813667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39161"/>
                </a:solidFill>
                <a:effectLst/>
                <a:uLnTx/>
                <a:uFillTx/>
                <a:latin typeface="Calibri"/>
                <a:ea typeface="+mj-ea"/>
                <a:cs typeface="Traditional Arabic"/>
              </a:rPr>
              <a:t>Challenges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A39161"/>
              </a:solidFill>
              <a:effectLst/>
              <a:highlight>
                <a:srgbClr val="00FFFF"/>
              </a:highlight>
              <a:uLnTx/>
              <a:uFillTx/>
              <a:latin typeface="Calibri"/>
              <a:ea typeface="+mj-ea"/>
              <a:cs typeface="Traditional Arabic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41742C-4710-7D94-B5A3-8DC7D859FD2D}"/>
              </a:ext>
            </a:extLst>
          </p:cNvPr>
          <p:cNvSpPr txBox="1"/>
          <p:nvPr/>
        </p:nvSpPr>
        <p:spPr>
          <a:xfrm>
            <a:off x="799981" y="4532395"/>
            <a:ext cx="10767131" cy="779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6000" indent="-360363">
              <a:lnSpc>
                <a:spcPct val="115000"/>
              </a:lnSpc>
            </a:pPr>
            <a:r>
              <a:rPr lang="en-GB" sz="2000" b="0" i="0" dirty="0">
                <a:effectLst/>
              </a:rPr>
              <a:t>Updates to the </a:t>
            </a:r>
            <a:r>
              <a:rPr lang="en-GB" sz="2000" dirty="0"/>
              <a:t>ISI statutes - </a:t>
            </a:r>
            <a:r>
              <a:rPr lang="en-GB" sz="2000" b="0" i="0" dirty="0">
                <a:effectLst/>
              </a:rPr>
              <a:t>L</a:t>
            </a:r>
            <a:r>
              <a:rPr lang="en-GB" sz="2000" dirty="0">
                <a:effectLst/>
              </a:rPr>
              <a:t>ikely to be presented for ratification at the </a:t>
            </a:r>
            <a:r>
              <a:rPr lang="en-GB" sz="2000" b="1" dirty="0">
                <a:effectLst/>
              </a:rPr>
              <a:t>ISI</a:t>
            </a:r>
            <a:r>
              <a:rPr lang="en-GB" sz="2000" dirty="0">
                <a:effectLst/>
              </a:rPr>
              <a:t> GA in 2025. </a:t>
            </a:r>
          </a:p>
          <a:p>
            <a:pPr marL="36000" indent="-360363">
              <a:lnSpc>
                <a:spcPct val="115000"/>
              </a:lnSpc>
            </a:pPr>
            <a:endParaRPr lang="en-GB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64399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8195</TotalTime>
  <Words>637</Words>
  <Application>Microsoft Office PowerPoint</Application>
  <PresentationFormat>Widescreen</PresentationFormat>
  <Paragraphs>58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Aptos</vt:lpstr>
      <vt:lpstr>Arial</vt:lpstr>
      <vt:lpstr>Arial</vt:lpstr>
      <vt:lpstr>Calibri</vt:lpstr>
      <vt:lpstr>Symbol</vt:lpstr>
      <vt:lpstr>Times New Roman</vt:lpstr>
      <vt:lpstr>Traditional Arabic</vt:lpstr>
      <vt:lpstr>Wingdings</vt:lpstr>
      <vt:lpstr>1_Custom Design</vt:lpstr>
      <vt:lpstr>4_Custom Design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Census to Improve key Capacity Gaps in the Abu Dhabi Data Ecosystem:   A Roadmap</dc:title>
  <dc:creator>Ankit Sharma</dc:creator>
  <cp:lastModifiedBy>Nancy McBeth</cp:lastModifiedBy>
  <cp:revision>141</cp:revision>
  <cp:lastPrinted>2023-07-03T03:56:31Z</cp:lastPrinted>
  <dcterms:created xsi:type="dcterms:W3CDTF">2022-02-24T18:10:17Z</dcterms:created>
  <dcterms:modified xsi:type="dcterms:W3CDTF">2024-05-07T02:52:41Z</dcterms:modified>
</cp:coreProperties>
</file>